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7" r:id="rId4"/>
  </p:sldMasterIdLst>
  <p:notesMasterIdLst>
    <p:notesMasterId r:id="rId44"/>
  </p:notesMasterIdLst>
  <p:sldIdLst>
    <p:sldId id="268" r:id="rId5"/>
    <p:sldId id="325" r:id="rId6"/>
    <p:sldId id="327" r:id="rId7"/>
    <p:sldId id="317" r:id="rId8"/>
    <p:sldId id="324" r:id="rId9"/>
    <p:sldId id="318" r:id="rId10"/>
    <p:sldId id="319" r:id="rId11"/>
    <p:sldId id="320" r:id="rId12"/>
    <p:sldId id="328" r:id="rId13"/>
    <p:sldId id="329" r:id="rId14"/>
    <p:sldId id="322" r:id="rId15"/>
    <p:sldId id="323" r:id="rId16"/>
    <p:sldId id="330" r:id="rId17"/>
    <p:sldId id="331" r:id="rId18"/>
    <p:sldId id="321" r:id="rId19"/>
    <p:sldId id="332" r:id="rId20"/>
    <p:sldId id="298" r:id="rId21"/>
    <p:sldId id="326" r:id="rId22"/>
    <p:sldId id="296" r:id="rId23"/>
    <p:sldId id="333" r:id="rId24"/>
    <p:sldId id="294" r:id="rId25"/>
    <p:sldId id="295" r:id="rId26"/>
    <p:sldId id="334" r:id="rId27"/>
    <p:sldId id="303" r:id="rId28"/>
    <p:sldId id="300" r:id="rId29"/>
    <p:sldId id="302" r:id="rId30"/>
    <p:sldId id="299" r:id="rId31"/>
    <p:sldId id="304" r:id="rId32"/>
    <p:sldId id="335" r:id="rId33"/>
    <p:sldId id="305" r:id="rId34"/>
    <p:sldId id="313" r:id="rId35"/>
    <p:sldId id="337" r:id="rId36"/>
    <p:sldId id="339" r:id="rId37"/>
    <p:sldId id="338" r:id="rId38"/>
    <p:sldId id="306" r:id="rId39"/>
    <p:sldId id="340" r:id="rId40"/>
    <p:sldId id="341" r:id="rId41"/>
    <p:sldId id="342" r:id="rId42"/>
    <p:sldId id="290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han Reidy" initials="MR" lastIdx="3" clrIdx="0"/>
  <p:cmAuthor id="2" name="Emmanuelle" initials="o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534"/>
    <a:srgbClr val="EF8615"/>
    <a:srgbClr val="FFFD78"/>
    <a:srgbClr val="003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47" autoAdjust="0"/>
    <p:restoredTop sz="79708" autoAdjust="0"/>
  </p:normalViewPr>
  <p:slideViewPr>
    <p:cSldViewPr>
      <p:cViewPr varScale="1">
        <p:scale>
          <a:sx n="65" d="100"/>
          <a:sy n="65" d="100"/>
        </p:scale>
        <p:origin x="11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9T15:15:08.883" idx="2">
    <p:pos x="10" y="10"/>
    <p:text>Cannot change "Comments" for translation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29CE8-90B4-C541-9E07-54841942BC95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17806-7A55-5147-848E-1805CF943297}">
      <dgm:prSet phldrT="[Text]"/>
      <dgm:spPr/>
      <dgm:t>
        <a:bodyPr/>
        <a:lstStyle/>
        <a:p>
          <a:r>
            <a:rPr lang="en-US" dirty="0" smtClean="0">
              <a:latin typeface="Calibri" charset="0"/>
              <a:ea typeface="Calibri" charset="0"/>
              <a:cs typeface="Calibri" charset="0"/>
            </a:rPr>
            <a:t>Plus </a:t>
          </a:r>
          <a:r>
            <a:rPr lang="en-US" dirty="0" err="1" smtClean="0">
              <a:latin typeface="Calibri" charset="0"/>
              <a:ea typeface="Calibri" charset="0"/>
              <a:cs typeface="Calibri" charset="0"/>
            </a:rPr>
            <a:t>d’AVCI</a:t>
          </a: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220F4548-154B-954C-9072-ED760483BBF9}" type="parTrans" cxnId="{E5DDF7E1-F193-E74A-B847-F8ED999CC324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2691EF55-F174-C246-BE37-B08615C34390}" type="sibTrans" cxnId="{E5DDF7E1-F193-E74A-B847-F8ED999CC324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FB5E2943-4E76-5B46-851C-0479398C08B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>
              <a:latin typeface="Calibri" charset="0"/>
              <a:ea typeface="Calibri" charset="0"/>
              <a:cs typeface="Calibri" charset="0"/>
            </a:rPr>
            <a:t>Plus de services</a:t>
          </a:r>
          <a:endParaRPr lang="en-US" b="1" dirty="0">
            <a:latin typeface="Calibri" charset="0"/>
            <a:ea typeface="Calibri" charset="0"/>
            <a:cs typeface="Calibri" charset="0"/>
          </a:endParaRPr>
        </a:p>
      </dgm:t>
    </dgm:pt>
    <dgm:pt modelId="{B23F4440-8081-384F-8D1D-4371D277B02D}" type="parTrans" cxnId="{E15EE2BB-C5CC-554B-A53C-A3AC0633D641}">
      <dgm:prSet/>
      <dgm:spPr>
        <a:solidFill>
          <a:srgbClr val="92D050"/>
        </a:solidFill>
      </dgm:spPr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C518DC1D-B8B9-C84E-B159-34A7856D12C8}" type="sibTrans" cxnId="{E15EE2BB-C5CC-554B-A53C-A3AC0633D641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23C1F84E-F0DE-AF44-8B86-1AF2849333A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err="1" smtClean="0">
              <a:latin typeface="Calibri" charset="0"/>
              <a:ea typeface="Calibri" charset="0"/>
              <a:cs typeface="Calibri" charset="0"/>
            </a:rPr>
            <a:t>Davantage</a:t>
          </a:r>
          <a:r>
            <a:rPr lang="en-US" b="1" baseline="0" dirty="0" smtClean="0">
              <a:latin typeface="Calibri" charset="0"/>
              <a:ea typeface="Calibri" charset="0"/>
              <a:cs typeface="Calibri" charset="0"/>
            </a:rPr>
            <a:t> de </a:t>
          </a:r>
          <a:r>
            <a:rPr lang="en-US" b="1" baseline="0" dirty="0" err="1" smtClean="0">
              <a:latin typeface="Calibri" charset="0"/>
              <a:ea typeface="Calibri" charset="0"/>
              <a:cs typeface="Calibri" charset="0"/>
            </a:rPr>
            <a:t>précision</a:t>
          </a:r>
          <a:endParaRPr lang="en-US" b="1" dirty="0">
            <a:latin typeface="Calibri" charset="0"/>
            <a:ea typeface="Calibri" charset="0"/>
            <a:cs typeface="Calibri" charset="0"/>
          </a:endParaRPr>
        </a:p>
      </dgm:t>
    </dgm:pt>
    <dgm:pt modelId="{7CA6953C-53A7-3541-B157-87E7177875ED}" type="parTrans" cxnId="{F92928B9-1102-EB43-A41A-3128DCA6109C}">
      <dgm:prSet/>
      <dgm:spPr>
        <a:solidFill>
          <a:srgbClr val="92D050"/>
        </a:solidFill>
      </dgm:spPr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6D0352AC-7D8A-1846-BF7A-D586E5DB751D}" type="sibTrans" cxnId="{F92928B9-1102-EB43-A41A-3128DCA6109C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8AB8D6E1-E896-624C-A3C0-4354D9C2227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>
              <a:latin typeface="Calibri" charset="0"/>
              <a:ea typeface="Calibri" charset="0"/>
              <a:cs typeface="Calibri" charset="0"/>
            </a:rPr>
            <a:t>Plus convivial</a:t>
          </a:r>
          <a:endParaRPr lang="en-US" b="1" dirty="0">
            <a:latin typeface="Calibri" charset="0"/>
            <a:ea typeface="Calibri" charset="0"/>
            <a:cs typeface="Calibri" charset="0"/>
          </a:endParaRPr>
        </a:p>
      </dgm:t>
    </dgm:pt>
    <dgm:pt modelId="{70B89A98-747A-274C-BC96-458093895014}" type="parTrans" cxnId="{DC36736B-5B34-B949-9E88-96838FFC7321}">
      <dgm:prSet/>
      <dgm:spPr>
        <a:solidFill>
          <a:srgbClr val="92D050"/>
        </a:solidFill>
      </dgm:spPr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16E0AF6B-BC2D-CC47-BCC4-60C7487A913C}" type="sibTrans" cxnId="{DC36736B-5B34-B949-9E88-96838FFC7321}">
      <dgm:prSet/>
      <dgm:spPr/>
      <dgm:t>
        <a:bodyPr/>
        <a:lstStyle/>
        <a:p>
          <a:endParaRPr lang="en-US">
            <a:latin typeface="Calibri" charset="0"/>
            <a:ea typeface="Calibri" charset="0"/>
            <a:cs typeface="Calibri" charset="0"/>
          </a:endParaRPr>
        </a:p>
      </dgm:t>
    </dgm:pt>
    <dgm:pt modelId="{622909EF-3E9D-2E47-896F-A340A9ED85D3}" type="pres">
      <dgm:prSet presAssocID="{D4B29CE8-90B4-C541-9E07-54841942BC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E00CED-2A60-F24E-9015-7715C4134BA8}" type="pres">
      <dgm:prSet presAssocID="{9CC17806-7A55-5147-848E-1805CF943297}" presName="centerShape" presStyleLbl="node0" presStyleIdx="0" presStyleCnt="1" custLinFactNeighborY="-5213"/>
      <dgm:spPr/>
      <dgm:t>
        <a:bodyPr/>
        <a:lstStyle/>
        <a:p>
          <a:endParaRPr lang="en-US"/>
        </a:p>
      </dgm:t>
    </dgm:pt>
    <dgm:pt modelId="{0B1699E8-C819-9D43-958B-3E81047AE335}" type="pres">
      <dgm:prSet presAssocID="{B23F4440-8081-384F-8D1D-4371D277B02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E258C7A-4C09-1249-8CAE-C67C0D222FD1}" type="pres">
      <dgm:prSet presAssocID="{FB5E2943-4E76-5B46-851C-0479398C08BC}" presName="node" presStyleLbl="node1" presStyleIdx="0" presStyleCnt="3" custRadScaleRad="154451" custRadScaleInc="-8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22A1-15C5-3745-93AC-81350301CEBE}" type="pres">
      <dgm:prSet presAssocID="{7CA6953C-53A7-3541-B157-87E7177875E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86FBE08-7557-0C49-8B0B-7AB95D2D9B7C}" type="pres">
      <dgm:prSet presAssocID="{23C1F84E-F0DE-AF44-8B86-1AF2849333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1A6B5-1555-0A4A-ACA2-7FB62CA8714B}" type="pres">
      <dgm:prSet presAssocID="{70B89A98-747A-274C-BC96-45809389501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AE68C2B-5478-0241-81E8-CCE621EFEDA5}" type="pres">
      <dgm:prSet presAssocID="{8AB8D6E1-E896-624C-A3C0-4354D9C22272}" presName="node" presStyleLbl="node1" presStyleIdx="2" presStyleCnt="3" custRadScaleRad="152708" custRadScaleInc="8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86FEB-96BA-E240-8F8F-75B7D78A62E9}" type="presOf" srcId="{B23F4440-8081-384F-8D1D-4371D277B02D}" destId="{0B1699E8-C819-9D43-958B-3E81047AE335}" srcOrd="0" destOrd="0" presId="urn:microsoft.com/office/officeart/2005/8/layout/radial4"/>
    <dgm:cxn modelId="{B016373B-A659-4D43-B9C5-E294EF9C0EC0}" type="presOf" srcId="{7CA6953C-53A7-3541-B157-87E7177875ED}" destId="{D3AA22A1-15C5-3745-93AC-81350301CEBE}" srcOrd="0" destOrd="0" presId="urn:microsoft.com/office/officeart/2005/8/layout/radial4"/>
    <dgm:cxn modelId="{BF472DB5-870C-1547-BDA4-8F8ECCCC5662}" type="presOf" srcId="{D4B29CE8-90B4-C541-9E07-54841942BC95}" destId="{622909EF-3E9D-2E47-896F-A340A9ED85D3}" srcOrd="0" destOrd="0" presId="urn:microsoft.com/office/officeart/2005/8/layout/radial4"/>
    <dgm:cxn modelId="{DC36736B-5B34-B949-9E88-96838FFC7321}" srcId="{9CC17806-7A55-5147-848E-1805CF943297}" destId="{8AB8D6E1-E896-624C-A3C0-4354D9C22272}" srcOrd="2" destOrd="0" parTransId="{70B89A98-747A-274C-BC96-458093895014}" sibTransId="{16E0AF6B-BC2D-CC47-BCC4-60C7487A913C}"/>
    <dgm:cxn modelId="{DD8BCC06-08B6-B746-9220-F793E4DCDD8A}" type="presOf" srcId="{9CC17806-7A55-5147-848E-1805CF943297}" destId="{29E00CED-2A60-F24E-9015-7715C4134BA8}" srcOrd="0" destOrd="0" presId="urn:microsoft.com/office/officeart/2005/8/layout/radial4"/>
    <dgm:cxn modelId="{6FA11CC1-64A1-5D42-A5A7-DB8B89B2413E}" type="presOf" srcId="{8AB8D6E1-E896-624C-A3C0-4354D9C22272}" destId="{AAE68C2B-5478-0241-81E8-CCE621EFEDA5}" srcOrd="0" destOrd="0" presId="urn:microsoft.com/office/officeart/2005/8/layout/radial4"/>
    <dgm:cxn modelId="{C631C0F9-9AE7-864F-8649-4372658531A7}" type="presOf" srcId="{70B89A98-747A-274C-BC96-458093895014}" destId="{52C1A6B5-1555-0A4A-ACA2-7FB62CA8714B}" srcOrd="0" destOrd="0" presId="urn:microsoft.com/office/officeart/2005/8/layout/radial4"/>
    <dgm:cxn modelId="{E5DDF7E1-F193-E74A-B847-F8ED999CC324}" srcId="{D4B29CE8-90B4-C541-9E07-54841942BC95}" destId="{9CC17806-7A55-5147-848E-1805CF943297}" srcOrd="0" destOrd="0" parTransId="{220F4548-154B-954C-9072-ED760483BBF9}" sibTransId="{2691EF55-F174-C246-BE37-B08615C34390}"/>
    <dgm:cxn modelId="{E15EE2BB-C5CC-554B-A53C-A3AC0633D641}" srcId="{9CC17806-7A55-5147-848E-1805CF943297}" destId="{FB5E2943-4E76-5B46-851C-0479398C08BC}" srcOrd="0" destOrd="0" parTransId="{B23F4440-8081-384F-8D1D-4371D277B02D}" sibTransId="{C518DC1D-B8B9-C84E-B159-34A7856D12C8}"/>
    <dgm:cxn modelId="{EFDD9D2E-4D5E-2243-B09E-9F389F75571E}" type="presOf" srcId="{FB5E2943-4E76-5B46-851C-0479398C08BC}" destId="{BE258C7A-4C09-1249-8CAE-C67C0D222FD1}" srcOrd="0" destOrd="0" presId="urn:microsoft.com/office/officeart/2005/8/layout/radial4"/>
    <dgm:cxn modelId="{F92928B9-1102-EB43-A41A-3128DCA6109C}" srcId="{9CC17806-7A55-5147-848E-1805CF943297}" destId="{23C1F84E-F0DE-AF44-8B86-1AF2849333A5}" srcOrd="1" destOrd="0" parTransId="{7CA6953C-53A7-3541-B157-87E7177875ED}" sibTransId="{6D0352AC-7D8A-1846-BF7A-D586E5DB751D}"/>
    <dgm:cxn modelId="{FE57CECA-BA4B-5949-9D65-6815104C0B2F}" type="presOf" srcId="{23C1F84E-F0DE-AF44-8B86-1AF2849333A5}" destId="{686FBE08-7557-0C49-8B0B-7AB95D2D9B7C}" srcOrd="0" destOrd="0" presId="urn:microsoft.com/office/officeart/2005/8/layout/radial4"/>
    <dgm:cxn modelId="{9D2F052F-3E75-A74D-9BD1-AB6A7E64C7F2}" type="presParOf" srcId="{622909EF-3E9D-2E47-896F-A340A9ED85D3}" destId="{29E00CED-2A60-F24E-9015-7715C4134BA8}" srcOrd="0" destOrd="0" presId="urn:microsoft.com/office/officeart/2005/8/layout/radial4"/>
    <dgm:cxn modelId="{B245F12C-D0E0-0F48-9EB9-730C8F877645}" type="presParOf" srcId="{622909EF-3E9D-2E47-896F-A340A9ED85D3}" destId="{0B1699E8-C819-9D43-958B-3E81047AE335}" srcOrd="1" destOrd="0" presId="urn:microsoft.com/office/officeart/2005/8/layout/radial4"/>
    <dgm:cxn modelId="{14BE61A4-8FCD-8A40-8D2A-E26EE77FEF27}" type="presParOf" srcId="{622909EF-3E9D-2E47-896F-A340A9ED85D3}" destId="{BE258C7A-4C09-1249-8CAE-C67C0D222FD1}" srcOrd="2" destOrd="0" presId="urn:microsoft.com/office/officeart/2005/8/layout/radial4"/>
    <dgm:cxn modelId="{C20DECEB-B9EA-1142-B368-F0458FD7B353}" type="presParOf" srcId="{622909EF-3E9D-2E47-896F-A340A9ED85D3}" destId="{D3AA22A1-15C5-3745-93AC-81350301CEBE}" srcOrd="3" destOrd="0" presId="urn:microsoft.com/office/officeart/2005/8/layout/radial4"/>
    <dgm:cxn modelId="{10653B2E-FCBE-594A-9820-2DB34C3F54FE}" type="presParOf" srcId="{622909EF-3E9D-2E47-896F-A340A9ED85D3}" destId="{686FBE08-7557-0C49-8B0B-7AB95D2D9B7C}" srcOrd="4" destOrd="0" presId="urn:microsoft.com/office/officeart/2005/8/layout/radial4"/>
    <dgm:cxn modelId="{DD5A9CEE-3F0B-FA48-8D07-0B465CD49E3A}" type="presParOf" srcId="{622909EF-3E9D-2E47-896F-A340A9ED85D3}" destId="{52C1A6B5-1555-0A4A-ACA2-7FB62CA8714B}" srcOrd="5" destOrd="0" presId="urn:microsoft.com/office/officeart/2005/8/layout/radial4"/>
    <dgm:cxn modelId="{43E82C49-9AB6-6A48-812B-8217C5FB27FA}" type="presParOf" srcId="{622909EF-3E9D-2E47-896F-A340A9ED85D3}" destId="{AAE68C2B-5478-0241-81E8-CCE621EFEDA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BFF75-AF0D-4CD5-8A8E-AE8CCB8D413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93C29-83D0-4122-B616-45F3FF03F9BE}">
      <dgm:prSet phldrT="[Text]"/>
      <dgm:spPr>
        <a:solidFill>
          <a:srgbClr val="73A534"/>
        </a:solidFill>
      </dgm:spPr>
      <dgm:t>
        <a:bodyPr/>
        <a:lstStyle/>
        <a:p>
          <a:r>
            <a:rPr lang="en-US" dirty="0" err="1" smtClean="0"/>
            <a:t>Adoptant</a:t>
          </a:r>
          <a:endParaRPr lang="en-US" dirty="0"/>
        </a:p>
      </dgm:t>
    </dgm:pt>
    <dgm:pt modelId="{B8C26B31-FA67-483F-8814-E64A0DF71932}" type="parTrans" cxnId="{2CE9DDC4-33EF-4B70-B315-BF28BCD38DE5}">
      <dgm:prSet/>
      <dgm:spPr/>
      <dgm:t>
        <a:bodyPr/>
        <a:lstStyle/>
        <a:p>
          <a:endParaRPr lang="en-US"/>
        </a:p>
      </dgm:t>
    </dgm:pt>
    <dgm:pt modelId="{C7070A29-BB22-403F-9B89-523B692BEC6E}" type="sibTrans" cxnId="{2CE9DDC4-33EF-4B70-B315-BF28BCD38DE5}">
      <dgm:prSet/>
      <dgm:spPr/>
      <dgm:t>
        <a:bodyPr/>
        <a:lstStyle/>
        <a:p>
          <a:endParaRPr lang="en-US"/>
        </a:p>
      </dgm:t>
    </dgm:pt>
    <dgm:pt modelId="{F6B08C8A-5E9D-451F-9AC1-2AC1C1A90E48}">
      <dgm:prSet phldrT="[Text]"/>
      <dgm:spPr/>
      <dgm:t>
        <a:bodyPr/>
        <a:lstStyle/>
        <a:p>
          <a:r>
            <a:rPr lang="en-US" dirty="0" err="1" smtClean="0"/>
            <a:t>Nouvel</a:t>
          </a:r>
          <a:r>
            <a:rPr lang="en-US" dirty="0" smtClean="0"/>
            <a:t> </a:t>
          </a:r>
          <a:r>
            <a:rPr lang="en-US" dirty="0" err="1" smtClean="0"/>
            <a:t>utilisateur</a:t>
          </a:r>
          <a:endParaRPr lang="en-US" dirty="0"/>
        </a:p>
      </dgm:t>
    </dgm:pt>
    <dgm:pt modelId="{FBEB2656-A097-4E81-8888-5F39714E00E5}" type="parTrans" cxnId="{BCAFCD4F-A163-4231-968C-1E8070374999}">
      <dgm:prSet/>
      <dgm:spPr/>
      <dgm:t>
        <a:bodyPr/>
        <a:lstStyle/>
        <a:p>
          <a:endParaRPr lang="en-US"/>
        </a:p>
      </dgm:t>
    </dgm:pt>
    <dgm:pt modelId="{41668F1C-1F98-434E-A45E-93D235905E77}" type="sibTrans" cxnId="{BCAFCD4F-A163-4231-968C-1E8070374999}">
      <dgm:prSet/>
      <dgm:spPr/>
      <dgm:t>
        <a:bodyPr/>
        <a:lstStyle/>
        <a:p>
          <a:endParaRPr lang="en-US"/>
        </a:p>
      </dgm:t>
    </dgm:pt>
    <dgm:pt modelId="{C4EF8693-FD8B-4BAF-B876-25E7D706BB06}">
      <dgm:prSet phldrT="[Text]"/>
      <dgm:spPr/>
      <dgm:t>
        <a:bodyPr/>
        <a:lstStyle/>
        <a:p>
          <a:r>
            <a:rPr lang="en-US" dirty="0" err="1" smtClean="0"/>
            <a:t>Utilisateur</a:t>
          </a:r>
          <a:r>
            <a:rPr lang="en-US" dirty="0" smtClean="0"/>
            <a:t> </a:t>
          </a:r>
          <a:r>
            <a:rPr lang="en-US" dirty="0" err="1" smtClean="0"/>
            <a:t>caduc</a:t>
          </a:r>
          <a:endParaRPr lang="en-US" dirty="0"/>
        </a:p>
      </dgm:t>
    </dgm:pt>
    <dgm:pt modelId="{D36F68D2-8199-46FC-BFAA-C24267D281DA}" type="parTrans" cxnId="{C5BBCFDA-B9DC-4555-8B99-82ED6BAFFB0B}">
      <dgm:prSet/>
      <dgm:spPr/>
      <dgm:t>
        <a:bodyPr/>
        <a:lstStyle/>
        <a:p>
          <a:endParaRPr lang="en-US"/>
        </a:p>
      </dgm:t>
    </dgm:pt>
    <dgm:pt modelId="{2F4CB427-AD18-4CA5-B0FC-F9EEDE7D5B56}" type="sibTrans" cxnId="{C5BBCFDA-B9DC-4555-8B99-82ED6BAFFB0B}">
      <dgm:prSet/>
      <dgm:spPr/>
      <dgm:t>
        <a:bodyPr/>
        <a:lstStyle/>
        <a:p>
          <a:endParaRPr lang="en-US"/>
        </a:p>
      </dgm:t>
    </dgm:pt>
    <dgm:pt modelId="{25C8AA95-D8BB-4104-BFD3-2304948F4F79}" type="pres">
      <dgm:prSet presAssocID="{0F5BFF75-AF0D-4CD5-8A8E-AE8CCB8D41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7885D-DAE3-4746-8A24-920B89EA49F6}" type="pres">
      <dgm:prSet presAssocID="{5FF93C29-83D0-4122-B616-45F3FF03F9BE}" presName="centerShape" presStyleLbl="node0" presStyleIdx="0" presStyleCnt="1"/>
      <dgm:spPr/>
      <dgm:t>
        <a:bodyPr/>
        <a:lstStyle/>
        <a:p>
          <a:endParaRPr lang="en-US"/>
        </a:p>
      </dgm:t>
    </dgm:pt>
    <dgm:pt modelId="{BF17168B-DC21-4E89-B727-4E904FCBE4BE}" type="pres">
      <dgm:prSet presAssocID="{FBEB2656-A097-4E81-8888-5F39714E00E5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5ADA0439-85A1-427C-98D4-984E3DB9E8ED}" type="pres">
      <dgm:prSet presAssocID="{F6B08C8A-5E9D-451F-9AC1-2AC1C1A90E48}" presName="node" presStyleLbl="node1" presStyleIdx="0" presStyleCnt="2" custScaleY="62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97F96-61C6-4618-AE81-7DDDC2E936B6}" type="pres">
      <dgm:prSet presAssocID="{D36F68D2-8199-46FC-BFAA-C24267D281DA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E1021462-589F-4122-A640-5C3EAEAC10C0}" type="pres">
      <dgm:prSet presAssocID="{C4EF8693-FD8B-4BAF-B876-25E7D706BB06}" presName="node" presStyleLbl="node1" presStyleIdx="1" presStyleCnt="2" custScaleY="62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57C89-A206-44AE-BE6A-B555255C88A3}" type="presOf" srcId="{D36F68D2-8199-46FC-BFAA-C24267D281DA}" destId="{29997F96-61C6-4618-AE81-7DDDC2E936B6}" srcOrd="0" destOrd="0" presId="urn:microsoft.com/office/officeart/2005/8/layout/radial4"/>
    <dgm:cxn modelId="{9256374E-057E-4862-AD61-B9C7465E5FD0}" type="presOf" srcId="{0F5BFF75-AF0D-4CD5-8A8E-AE8CCB8D4133}" destId="{25C8AA95-D8BB-4104-BFD3-2304948F4F79}" srcOrd="0" destOrd="0" presId="urn:microsoft.com/office/officeart/2005/8/layout/radial4"/>
    <dgm:cxn modelId="{AF075EAC-BE79-4F2B-A139-8D2EC55E4722}" type="presOf" srcId="{C4EF8693-FD8B-4BAF-B876-25E7D706BB06}" destId="{E1021462-589F-4122-A640-5C3EAEAC10C0}" srcOrd="0" destOrd="0" presId="urn:microsoft.com/office/officeart/2005/8/layout/radial4"/>
    <dgm:cxn modelId="{E7C2C5C7-81F6-46CC-AFFC-1B2B31F8F416}" type="presOf" srcId="{5FF93C29-83D0-4122-B616-45F3FF03F9BE}" destId="{D4E7885D-DAE3-4746-8A24-920B89EA49F6}" srcOrd="0" destOrd="0" presId="urn:microsoft.com/office/officeart/2005/8/layout/radial4"/>
    <dgm:cxn modelId="{313CB59D-025D-4D9C-914D-3622D1E00135}" type="presOf" srcId="{FBEB2656-A097-4E81-8888-5F39714E00E5}" destId="{BF17168B-DC21-4E89-B727-4E904FCBE4BE}" srcOrd="0" destOrd="0" presId="urn:microsoft.com/office/officeart/2005/8/layout/radial4"/>
    <dgm:cxn modelId="{96291F7E-FC7E-4BA2-A1FA-BFA80949F909}" type="presOf" srcId="{F6B08C8A-5E9D-451F-9AC1-2AC1C1A90E48}" destId="{5ADA0439-85A1-427C-98D4-984E3DB9E8ED}" srcOrd="0" destOrd="0" presId="urn:microsoft.com/office/officeart/2005/8/layout/radial4"/>
    <dgm:cxn modelId="{2CE9DDC4-33EF-4B70-B315-BF28BCD38DE5}" srcId="{0F5BFF75-AF0D-4CD5-8A8E-AE8CCB8D4133}" destId="{5FF93C29-83D0-4122-B616-45F3FF03F9BE}" srcOrd="0" destOrd="0" parTransId="{B8C26B31-FA67-483F-8814-E64A0DF71932}" sibTransId="{C7070A29-BB22-403F-9B89-523B692BEC6E}"/>
    <dgm:cxn modelId="{C5BBCFDA-B9DC-4555-8B99-82ED6BAFFB0B}" srcId="{5FF93C29-83D0-4122-B616-45F3FF03F9BE}" destId="{C4EF8693-FD8B-4BAF-B876-25E7D706BB06}" srcOrd="1" destOrd="0" parTransId="{D36F68D2-8199-46FC-BFAA-C24267D281DA}" sibTransId="{2F4CB427-AD18-4CA5-B0FC-F9EEDE7D5B56}"/>
    <dgm:cxn modelId="{BCAFCD4F-A163-4231-968C-1E8070374999}" srcId="{5FF93C29-83D0-4122-B616-45F3FF03F9BE}" destId="{F6B08C8A-5E9D-451F-9AC1-2AC1C1A90E48}" srcOrd="0" destOrd="0" parTransId="{FBEB2656-A097-4E81-8888-5F39714E00E5}" sibTransId="{41668F1C-1F98-434E-A45E-93D235905E77}"/>
    <dgm:cxn modelId="{DB170825-13BF-4C3B-BEB6-6CC9FF434367}" type="presParOf" srcId="{25C8AA95-D8BB-4104-BFD3-2304948F4F79}" destId="{D4E7885D-DAE3-4746-8A24-920B89EA49F6}" srcOrd="0" destOrd="0" presId="urn:microsoft.com/office/officeart/2005/8/layout/radial4"/>
    <dgm:cxn modelId="{B3A592E2-DEEF-49FF-A3FC-237F75CBD2AD}" type="presParOf" srcId="{25C8AA95-D8BB-4104-BFD3-2304948F4F79}" destId="{BF17168B-DC21-4E89-B727-4E904FCBE4BE}" srcOrd="1" destOrd="0" presId="urn:microsoft.com/office/officeart/2005/8/layout/radial4"/>
    <dgm:cxn modelId="{6AB29552-D4C8-4BE7-B58F-0358448F0182}" type="presParOf" srcId="{25C8AA95-D8BB-4104-BFD3-2304948F4F79}" destId="{5ADA0439-85A1-427C-98D4-984E3DB9E8ED}" srcOrd="2" destOrd="0" presId="urn:microsoft.com/office/officeart/2005/8/layout/radial4"/>
    <dgm:cxn modelId="{5F1D7D88-CDD0-417F-8D32-FFA6FB2ADA8E}" type="presParOf" srcId="{25C8AA95-D8BB-4104-BFD3-2304948F4F79}" destId="{29997F96-61C6-4618-AE81-7DDDC2E936B6}" srcOrd="3" destOrd="0" presId="urn:microsoft.com/office/officeart/2005/8/layout/radial4"/>
    <dgm:cxn modelId="{44ED80DD-D5EA-45A8-ACF7-4B40ED32F6B4}" type="presParOf" srcId="{25C8AA95-D8BB-4104-BFD3-2304948F4F79}" destId="{E1021462-589F-4122-A640-5C3EAEAC10C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ECF0A0-2199-4AB3-9745-80D8AA53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87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0" dirty="0" smtClean="0"/>
              <a:t>Les</a:t>
            </a:r>
            <a:r>
              <a:rPr lang="en-US" b="0" baseline="0" dirty="0" smtClean="0"/>
              <a:t> pays </a:t>
            </a:r>
            <a:r>
              <a:rPr lang="en-US" b="0" baseline="0" dirty="0" err="1" smtClean="0"/>
              <a:t>pourront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enregistrer</a:t>
            </a:r>
            <a:r>
              <a:rPr lang="en-US" b="0" baseline="0" dirty="0" smtClean="0"/>
              <a:t> les </a:t>
            </a:r>
            <a:r>
              <a:rPr lang="en-US" b="0" baseline="0" dirty="0" err="1" smtClean="0"/>
              <a:t>données</a:t>
            </a:r>
            <a:r>
              <a:rPr lang="en-US" b="0" baseline="0" dirty="0" smtClean="0"/>
              <a:t> relatives aux nouveaux services </a:t>
            </a:r>
            <a:r>
              <a:rPr lang="en-US" b="0" baseline="0" dirty="0" err="1" smtClean="0"/>
              <a:t>rétroactivement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jusqu’à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janvier</a:t>
            </a:r>
            <a:r>
              <a:rPr lang="en-US" b="0" baseline="0" dirty="0" smtClean="0"/>
              <a:t> 2016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9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Vérifications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Les pays ne </a:t>
            </a:r>
            <a:r>
              <a:rPr lang="en-US" baseline="0" dirty="0" err="1" smtClean="0"/>
              <a:t>doivent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saisir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chiffres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LA FOIS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l’élément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« </a:t>
            </a:r>
            <a:r>
              <a:rPr lang="en-US" baseline="0" dirty="0" err="1" smtClean="0"/>
              <a:t>supplémentation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multivitaminée</a:t>
            </a:r>
            <a:r>
              <a:rPr lang="en-US" baseline="0" dirty="0" smtClean="0"/>
              <a:t> » et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l’élément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« </a:t>
            </a:r>
            <a:r>
              <a:rPr lang="en-US" baseline="0" dirty="0" err="1" smtClean="0"/>
              <a:t>supplémentation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acide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folique</a:t>
            </a:r>
            <a:r>
              <a:rPr lang="en-US" baseline="0" dirty="0" smtClean="0"/>
              <a:t> ». </a:t>
            </a:r>
            <a:r>
              <a:rPr lang="en-US" baseline="0" dirty="0" err="1" smtClean="0"/>
              <a:t>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uniquement</a:t>
            </a:r>
            <a:r>
              <a:rPr lang="en-US" baseline="0" dirty="0" smtClean="0"/>
              <a:t> informer </a:t>
            </a:r>
            <a:r>
              <a:rPr lang="en-US" baseline="0" dirty="0" err="1" smtClean="0"/>
              <a:t>l’un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l’autre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solidFill>
                  <a:schemeClr val="tx1"/>
                </a:solidFill>
              </a:rPr>
              <a:t>-  Le </a:t>
            </a:r>
            <a:r>
              <a:rPr lang="en-US" baseline="0" dirty="0" err="1" smtClean="0">
                <a:solidFill>
                  <a:schemeClr val="tx1"/>
                </a:solidFill>
              </a:rPr>
              <a:t>nombre</a:t>
            </a:r>
            <a:r>
              <a:rPr lang="en-US" baseline="0" dirty="0" smtClean="0">
                <a:solidFill>
                  <a:schemeClr val="tx1"/>
                </a:solidFill>
              </a:rPr>
              <a:t> total de femmes </a:t>
            </a:r>
            <a:r>
              <a:rPr lang="en-US" baseline="0" dirty="0" err="1" smtClean="0">
                <a:solidFill>
                  <a:schemeClr val="tx1"/>
                </a:solidFill>
              </a:rPr>
              <a:t>surveillées</a:t>
            </a:r>
            <a:r>
              <a:rPr lang="en-US" baseline="0" dirty="0" smtClean="0">
                <a:solidFill>
                  <a:schemeClr val="tx1"/>
                </a:solidFill>
              </a:rPr>
              <a:t> pour le </a:t>
            </a:r>
            <a:r>
              <a:rPr lang="en-US" baseline="0" dirty="0" err="1" smtClean="0">
                <a:solidFill>
                  <a:schemeClr val="tx1"/>
                </a:solidFill>
              </a:rPr>
              <a:t>diabète</a:t>
            </a:r>
            <a:r>
              <a:rPr lang="en-US" baseline="0" dirty="0" smtClean="0">
                <a:solidFill>
                  <a:schemeClr val="tx1"/>
                </a:solidFill>
              </a:rPr>
              <a:t> et le </a:t>
            </a:r>
            <a:r>
              <a:rPr lang="en-US" baseline="0" dirty="0" err="1" smtClean="0">
                <a:solidFill>
                  <a:schemeClr val="tx1"/>
                </a:solidFill>
              </a:rPr>
              <a:t>nombre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totale</a:t>
            </a:r>
            <a:r>
              <a:rPr lang="en-US" baseline="0" dirty="0" smtClean="0">
                <a:solidFill>
                  <a:schemeClr val="tx1"/>
                </a:solidFill>
              </a:rPr>
              <a:t> de femmes </a:t>
            </a:r>
            <a:r>
              <a:rPr lang="en-US" baseline="0" dirty="0" err="1" smtClean="0">
                <a:solidFill>
                  <a:schemeClr val="tx1"/>
                </a:solidFill>
              </a:rPr>
              <a:t>traitées</a:t>
            </a:r>
            <a:r>
              <a:rPr lang="en-US" baseline="0" dirty="0" smtClean="0">
                <a:solidFill>
                  <a:schemeClr val="tx1"/>
                </a:solidFill>
              </a:rPr>
              <a:t> avec des </a:t>
            </a:r>
            <a:r>
              <a:rPr lang="en-US" baseline="0" dirty="0" err="1" smtClean="0">
                <a:solidFill>
                  <a:schemeClr val="tx1"/>
                </a:solidFill>
              </a:rPr>
              <a:t>médicaments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devraient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être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différents</a:t>
            </a:r>
            <a:r>
              <a:rPr lang="en-US" baseline="0" dirty="0" smtClean="0">
                <a:solidFill>
                  <a:schemeClr val="tx1"/>
                </a:solidFill>
              </a:rPr>
              <a:t> (</a:t>
            </a:r>
            <a:r>
              <a:rPr lang="en-US" baseline="0" dirty="0" err="1" smtClean="0">
                <a:solidFill>
                  <a:schemeClr val="tx1"/>
                </a:solidFill>
              </a:rPr>
              <a:t>cette</a:t>
            </a:r>
            <a:r>
              <a:rPr lang="en-US" baseline="0" dirty="0" smtClean="0">
                <a:solidFill>
                  <a:schemeClr val="tx1"/>
                </a:solidFill>
              </a:rPr>
              <a:t> exigence </a:t>
            </a:r>
            <a:r>
              <a:rPr lang="en-US" baseline="0" dirty="0" err="1" smtClean="0">
                <a:solidFill>
                  <a:schemeClr val="tx1"/>
                </a:solidFill>
              </a:rPr>
              <a:t>n’est</a:t>
            </a:r>
            <a:r>
              <a:rPr lang="en-US" baseline="0" dirty="0" smtClean="0">
                <a:solidFill>
                  <a:schemeClr val="tx1"/>
                </a:solidFill>
              </a:rPr>
              <a:t> pas </a:t>
            </a:r>
            <a:r>
              <a:rPr lang="en-US" baseline="0" dirty="0" err="1" smtClean="0">
                <a:solidFill>
                  <a:schemeClr val="tx1"/>
                </a:solidFill>
              </a:rPr>
              <a:t>compliquée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à</a:t>
            </a:r>
            <a:r>
              <a:rPr lang="en-US" baseline="0" dirty="0" smtClean="0">
                <a:solidFill>
                  <a:schemeClr val="tx1"/>
                </a:solidFill>
              </a:rPr>
              <a:t> respecter, </a:t>
            </a:r>
            <a:r>
              <a:rPr lang="en-US" baseline="0" dirty="0" err="1" smtClean="0">
                <a:solidFill>
                  <a:schemeClr val="tx1"/>
                </a:solidFill>
              </a:rPr>
              <a:t>mais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si</a:t>
            </a:r>
            <a:r>
              <a:rPr lang="en-US" baseline="0" dirty="0" smtClean="0">
                <a:solidFill>
                  <a:schemeClr val="tx1"/>
                </a:solidFill>
              </a:rPr>
              <a:t> les </a:t>
            </a:r>
            <a:r>
              <a:rPr lang="en-US" baseline="0" dirty="0" err="1" smtClean="0">
                <a:solidFill>
                  <a:schemeClr val="tx1"/>
                </a:solidFill>
              </a:rPr>
              <a:t>chiffres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sont</a:t>
            </a:r>
            <a:r>
              <a:rPr lang="en-US" baseline="0" dirty="0" smtClean="0">
                <a:solidFill>
                  <a:schemeClr val="tx1"/>
                </a:solidFill>
              </a:rPr>
              <a:t> les </a:t>
            </a:r>
            <a:r>
              <a:rPr lang="en-US" baseline="0" dirty="0" err="1" smtClean="0">
                <a:solidFill>
                  <a:schemeClr val="tx1"/>
                </a:solidFill>
              </a:rPr>
              <a:t>mêmes</a:t>
            </a:r>
            <a:r>
              <a:rPr lang="en-US" baseline="0" dirty="0" smtClean="0">
                <a:solidFill>
                  <a:schemeClr val="tx1"/>
                </a:solidFill>
              </a:rPr>
              <a:t>, </a:t>
            </a:r>
            <a:r>
              <a:rPr lang="en-US" baseline="0" dirty="0" err="1" smtClean="0">
                <a:solidFill>
                  <a:schemeClr val="tx1"/>
                </a:solidFill>
              </a:rPr>
              <a:t>une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fenêtre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contextuelle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devrait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s’ouvrir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rappelant</a:t>
            </a:r>
            <a:r>
              <a:rPr lang="en-US" baseline="0" dirty="0" smtClean="0">
                <a:solidFill>
                  <a:schemeClr val="tx1"/>
                </a:solidFill>
              </a:rPr>
              <a:t> la </a:t>
            </a:r>
            <a:r>
              <a:rPr lang="en-US" baseline="0" dirty="0" err="1" smtClean="0">
                <a:solidFill>
                  <a:schemeClr val="tx1"/>
                </a:solidFill>
              </a:rPr>
              <a:t>nécessité</a:t>
            </a:r>
            <a:r>
              <a:rPr lang="en-US" baseline="0" dirty="0" smtClean="0">
                <a:solidFill>
                  <a:schemeClr val="tx1"/>
                </a:solidFill>
              </a:rPr>
              <a:t> que les </a:t>
            </a:r>
            <a:r>
              <a:rPr lang="en-US" baseline="0" dirty="0" err="1" smtClean="0">
                <a:solidFill>
                  <a:schemeClr val="tx1"/>
                </a:solidFill>
              </a:rPr>
              <a:t>chiffres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doivent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être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différents</a:t>
            </a:r>
            <a:r>
              <a:rPr lang="en-US" baseline="0" dirty="0" smtClean="0">
                <a:solidFill>
                  <a:schemeClr val="tx1"/>
                </a:solidFill>
              </a:rPr>
              <a:t> et </a:t>
            </a:r>
            <a:r>
              <a:rPr lang="en-US" baseline="0" dirty="0" err="1" smtClean="0">
                <a:solidFill>
                  <a:schemeClr val="tx1"/>
                </a:solidFill>
              </a:rPr>
              <a:t>demandant</a:t>
            </a:r>
            <a:r>
              <a:rPr lang="en-US" baseline="0" dirty="0" smtClean="0">
                <a:solidFill>
                  <a:schemeClr val="tx1"/>
                </a:solidFill>
              </a:rPr>
              <a:t> de </a:t>
            </a:r>
            <a:r>
              <a:rPr lang="en-US" baseline="0" dirty="0" err="1" smtClean="0">
                <a:solidFill>
                  <a:schemeClr val="tx1"/>
                </a:solidFill>
              </a:rPr>
              <a:t>vérifier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à</a:t>
            </a:r>
            <a:r>
              <a:rPr lang="en-US" baseline="0" dirty="0" smtClean="0">
                <a:solidFill>
                  <a:schemeClr val="tx1"/>
                </a:solidFill>
              </a:rPr>
              <a:t> nouveau les </a:t>
            </a:r>
            <a:r>
              <a:rPr lang="en-US" baseline="0" dirty="0" err="1" smtClean="0">
                <a:solidFill>
                  <a:schemeClr val="tx1"/>
                </a:solidFill>
              </a:rPr>
              <a:t>chiffres</a:t>
            </a:r>
            <a:r>
              <a:rPr lang="en-US" baseline="0" dirty="0" smtClean="0">
                <a:solidFill>
                  <a:schemeClr val="tx1"/>
                </a:solidFill>
              </a:rPr>
              <a:t> exacts).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0" kern="1200" dirty="0" smtClean="0">
                <a:solidFill>
                  <a:schemeClr val="tx1"/>
                </a:solidFill>
                <a:effectLst/>
                <a:latin typeface="Times" pitchFamily="27" charset="0"/>
                <a:ea typeface="+mn-ea"/>
                <a:cs typeface="+mn-cs"/>
              </a:rPr>
              <a:t>Lorsque vous commencez</a:t>
            </a:r>
            <a:r>
              <a:rPr lang="fr-FR" sz="1200" i="0" kern="1200" baseline="0" dirty="0" smtClean="0">
                <a:solidFill>
                  <a:schemeClr val="tx1"/>
                </a:solidFill>
                <a:effectLst/>
                <a:latin typeface="Times" pitchFamily="27" charset="0"/>
                <a:ea typeface="+mn-ea"/>
                <a:cs typeface="+mn-cs"/>
              </a:rPr>
              <a:t> à saisir les données</a:t>
            </a:r>
            <a:r>
              <a:rPr lang="fr-FR" sz="1200" i="0" kern="1200" dirty="0" smtClean="0">
                <a:solidFill>
                  <a:schemeClr val="tx1"/>
                </a:solidFill>
                <a:effectLst/>
                <a:latin typeface="Times" pitchFamily="27" charset="0"/>
                <a:ea typeface="+mn-ea"/>
                <a:cs typeface="+mn-cs"/>
              </a:rPr>
              <a:t>, veuillez communiquer par e-mail les caractéristiques de chaque type de toilettes au service d'Analyse des données des programmes afin qu'un modèle pour les AVCI évitées puisse être élaboré.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Toilettes </a:t>
            </a: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vendues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-</a:t>
            </a:r>
            <a:r>
              <a:rPr lang="en-US" sz="800" kern="1200" dirty="0" smtClean="0">
                <a:solidFill>
                  <a:srgbClr val="73A534"/>
                </a:solidFill>
                <a:latin typeface="Times" pitchFamily="27" charset="0"/>
                <a:ea typeface="Calibri Light" charset="0"/>
                <a:cs typeface="Calibri Light" charset="0"/>
              </a:rPr>
              <a:t>Par </a:t>
            </a:r>
            <a:r>
              <a:rPr lang="en-US" sz="800" kern="1200" dirty="0" err="1" smtClean="0">
                <a:solidFill>
                  <a:srgbClr val="73A534"/>
                </a:solidFill>
                <a:latin typeface="Times" pitchFamily="27" charset="0"/>
                <a:ea typeface="Calibri Light" charset="0"/>
                <a:cs typeface="Calibri Light" charset="0"/>
              </a:rPr>
              <a:t>mécanisme</a:t>
            </a:r>
            <a:r>
              <a:rPr lang="en-US" sz="800" kern="1200" dirty="0" smtClean="0">
                <a:solidFill>
                  <a:srgbClr val="73A534"/>
                </a:solidFill>
                <a:latin typeface="Times" pitchFamily="27" charset="0"/>
                <a:ea typeface="Calibri Light" charset="0"/>
                <a:cs typeface="Calibri Light" charset="0"/>
              </a:rPr>
              <a:t> de </a:t>
            </a:r>
            <a:r>
              <a:rPr lang="en-US" sz="800" kern="1200" dirty="0" err="1" smtClean="0">
                <a:solidFill>
                  <a:srgbClr val="73A534"/>
                </a:solidFill>
                <a:latin typeface="Times" pitchFamily="27" charset="0"/>
                <a:ea typeface="Calibri Light" charset="0"/>
                <a:cs typeface="Calibri Light" charset="0"/>
              </a:rPr>
              <a:t>vente</a:t>
            </a:r>
            <a:endParaRPr lang="en-US" sz="800" kern="1200" dirty="0" smtClean="0">
              <a:solidFill>
                <a:srgbClr val="73A534"/>
              </a:solidFill>
              <a:latin typeface="Times" pitchFamily="27" charset="0"/>
              <a:ea typeface="Calibri Light" charset="0"/>
              <a:cs typeface="Calibri Light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Toilettes </a:t>
            </a: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construites</a:t>
            </a:r>
            <a:endParaRPr lang="en-US" sz="800" b="1" kern="1200" dirty="0" smtClean="0">
              <a:solidFill>
                <a:schemeClr val="bg1"/>
              </a:solidFill>
              <a:latin typeface="Times" pitchFamily="27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Gestion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 des </a:t>
            </a: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matières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 </a:t>
            </a: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fécales</a:t>
            </a:r>
            <a:endParaRPr lang="en-US" sz="800" b="1" kern="1200" dirty="0" smtClean="0">
              <a:solidFill>
                <a:schemeClr val="bg1"/>
              </a:solidFill>
              <a:latin typeface="Times" pitchFamily="27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i="0" kern="1200" dirty="0" smtClean="0">
              <a:solidFill>
                <a:schemeClr val="tx1"/>
              </a:solidFill>
              <a:effectLst/>
              <a:latin typeface="Times" pitchFamily="27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kern="1200" dirty="0" smtClean="0">
                <a:solidFill>
                  <a:schemeClr val="tx1"/>
                </a:solidFill>
                <a:effectLst/>
                <a:latin typeface="Times" pitchFamily="27" charset="0"/>
                <a:ea typeface="+mn-ea"/>
                <a:cs typeface="+mn-cs"/>
              </a:rPr>
              <a:t>Lorsque vous commencez</a:t>
            </a:r>
            <a:r>
              <a:rPr lang="fr-FR" sz="1200" i="0" kern="1200" baseline="0" dirty="0" smtClean="0">
                <a:solidFill>
                  <a:schemeClr val="tx1"/>
                </a:solidFill>
                <a:effectLst/>
                <a:latin typeface="Times" pitchFamily="27" charset="0"/>
                <a:ea typeface="+mn-ea"/>
                <a:cs typeface="+mn-cs"/>
              </a:rPr>
              <a:t> à saisir les données</a:t>
            </a:r>
            <a:r>
              <a:rPr lang="fr-FR" sz="1200" i="0" kern="1200" dirty="0" smtClean="0">
                <a:solidFill>
                  <a:schemeClr val="tx1"/>
                </a:solidFill>
                <a:effectLst/>
                <a:latin typeface="Times" pitchFamily="27" charset="0"/>
                <a:ea typeface="+mn-ea"/>
                <a:cs typeface="+mn-cs"/>
              </a:rPr>
              <a:t>, veuillez communiquer par e-mail les caractéristiques de chaque type de toilettes au service d'Analyse des données des programmes afin qu'un modèle pour les AVCI évitées puisse être élaboré.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*Nous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n’enregistrons</a:t>
            </a:r>
            <a:r>
              <a:rPr lang="en-US" baseline="0" dirty="0" smtClean="0"/>
              <a:t> plus les nouveaux </a:t>
            </a:r>
            <a:r>
              <a:rPr lang="en-US" baseline="0" dirty="0" err="1" smtClean="0"/>
              <a:t>utilisateurs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utilisateurs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caducs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seulement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adoptants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utilisateurs</a:t>
            </a:r>
            <a:r>
              <a:rPr lang="en-US" baseline="0" dirty="0" smtClean="0"/>
              <a:t> permanents (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changeants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1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*Interruption par rapport aux </a:t>
            </a:r>
            <a:r>
              <a:rPr lang="en-US" baseline="0" dirty="0" err="1" smtClean="0"/>
              <a:t>retraits</a:t>
            </a:r>
            <a:r>
              <a:rPr lang="en-US" baseline="0" dirty="0" smtClean="0"/>
              <a:t> : Nous </a:t>
            </a:r>
            <a:r>
              <a:rPr lang="en-US" baseline="0" dirty="0" err="1" smtClean="0"/>
              <a:t>n’avions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vraiment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de savoir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quelqu’un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interrompu</a:t>
            </a:r>
            <a:r>
              <a:rPr lang="en-US" baseline="0" dirty="0" smtClean="0"/>
              <a:t> la contraception. À </a:t>
            </a:r>
            <a:r>
              <a:rPr lang="en-US" baseline="0" dirty="0" err="1" smtClean="0"/>
              <a:t>présent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nous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concentrons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uniquement</a:t>
            </a:r>
            <a:r>
              <a:rPr lang="en-US" baseline="0" dirty="0" smtClean="0"/>
              <a:t> sur les </a:t>
            </a:r>
            <a:r>
              <a:rPr lang="en-US" baseline="0" dirty="0" err="1" smtClean="0"/>
              <a:t>retraits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méthodes</a:t>
            </a:r>
            <a:r>
              <a:rPr lang="en-US" baseline="0" dirty="0" smtClean="0"/>
              <a:t> de contraception </a:t>
            </a:r>
            <a:r>
              <a:rPr lang="en-US" baseline="0" dirty="0" err="1" smtClean="0"/>
              <a:t>réversibles</a:t>
            </a:r>
            <a:r>
              <a:rPr lang="en-US" baseline="0" dirty="0" smtClean="0"/>
              <a:t> à longue </a:t>
            </a:r>
            <a:r>
              <a:rPr lang="en-US" baseline="0" dirty="0" err="1" smtClean="0"/>
              <a:t>durée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d’action</a:t>
            </a:r>
            <a:r>
              <a:rPr lang="en-US" baseline="0" dirty="0" smtClean="0"/>
              <a:t> (LARC,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anglais</a:t>
            </a:r>
            <a:r>
              <a:rPr lang="en-US" baseline="0" dirty="0" smtClean="0"/>
              <a:t>). Si le </a:t>
            </a:r>
            <a:r>
              <a:rPr lang="en-US" baseline="0" dirty="0" err="1" smtClean="0"/>
              <a:t>retrait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d’une</a:t>
            </a:r>
            <a:r>
              <a:rPr lang="en-US" baseline="0" dirty="0" smtClean="0"/>
              <a:t> LARC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remplacée</a:t>
            </a:r>
            <a:r>
              <a:rPr lang="en-US" baseline="0" dirty="0" smtClean="0"/>
              <a:t> par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, nous </a:t>
            </a:r>
            <a:r>
              <a:rPr lang="en-US" baseline="0" dirty="0" err="1" smtClean="0"/>
              <a:t>l’enregistrons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« </a:t>
            </a:r>
            <a:r>
              <a:rPr lang="en-US" baseline="0" dirty="0" err="1" smtClean="0"/>
              <a:t>périmée</a:t>
            </a:r>
            <a:r>
              <a:rPr lang="en-US" baseline="0" dirty="0" smtClean="0"/>
              <a:t> ». Si un </a:t>
            </a:r>
            <a:r>
              <a:rPr lang="en-US" baseline="0" dirty="0" err="1" smtClean="0"/>
              <a:t>retrait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différente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choisie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l’utilisation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d’aucune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choisie</a:t>
            </a:r>
            <a:r>
              <a:rPr lang="en-US" baseline="0" dirty="0" smtClean="0"/>
              <a:t>), nous </a:t>
            </a:r>
            <a:r>
              <a:rPr lang="en-US" baseline="0" dirty="0" err="1" smtClean="0"/>
              <a:t>enregistrons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principale</a:t>
            </a:r>
            <a:r>
              <a:rPr lang="en-US" baseline="0" dirty="0" smtClean="0"/>
              <a:t> raison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choix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*</a:t>
            </a:r>
            <a:r>
              <a:rPr lang="en-US" baseline="0" dirty="0" err="1" smtClean="0"/>
              <a:t>Préservatifs</a:t>
            </a:r>
            <a:r>
              <a:rPr lang="en-US" baseline="0" dirty="0" smtClean="0"/>
              <a:t> : nous </a:t>
            </a:r>
            <a:r>
              <a:rPr lang="en-US" baseline="0" dirty="0" err="1" smtClean="0"/>
              <a:t>n’enregistrons</a:t>
            </a:r>
            <a:r>
              <a:rPr lang="en-US" baseline="0" dirty="0" smtClean="0"/>
              <a:t> pas les </a:t>
            </a:r>
            <a:r>
              <a:rPr lang="en-US" baseline="0" dirty="0" err="1" smtClean="0"/>
              <a:t>préservatifs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plus </a:t>
            </a:r>
            <a:r>
              <a:rPr lang="en-US" baseline="0" dirty="0" err="1" smtClean="0"/>
              <a:t>d’une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enregistrés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s’ils</a:t>
            </a:r>
            <a:r>
              <a:rPr lang="en-US" baseline="0" dirty="0" smtClean="0"/>
              <a:t> constituent la </a:t>
            </a:r>
            <a:r>
              <a:rPr lang="en-US" baseline="0" dirty="0" err="1" smtClean="0"/>
              <a:t>seule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choisie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l’utilisateur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*Nous ne </a:t>
            </a:r>
            <a:r>
              <a:rPr lang="en-US" baseline="0" dirty="0" err="1" smtClean="0"/>
              <a:t>faisons</a:t>
            </a:r>
            <a:r>
              <a:rPr lang="en-US" baseline="0" dirty="0" smtClean="0"/>
              <a:t> pas de </a:t>
            </a:r>
            <a:r>
              <a:rPr lang="en-US" baseline="0" dirty="0" err="1" smtClean="0"/>
              <a:t>différences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préservatifs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féminins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 Abandon des </a:t>
            </a:r>
            <a:r>
              <a:rPr lang="en-US" baseline="0" dirty="0" err="1" smtClean="0"/>
              <a:t>répartitions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qu’elles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puissent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encore </a:t>
            </a:r>
            <a:r>
              <a:rPr lang="en-US" baseline="0" dirty="0" err="1" smtClean="0"/>
              <a:t>exigées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système</a:t>
            </a:r>
            <a:r>
              <a:rPr lang="en-US" baseline="0" dirty="0" smtClean="0"/>
              <a:t> national de </a:t>
            </a:r>
            <a:r>
              <a:rPr lang="en-US" baseline="0" dirty="0" err="1" smtClean="0"/>
              <a:t>gestion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informations</a:t>
            </a:r>
            <a:r>
              <a:rPr lang="en-US" baseline="0" dirty="0" smtClean="0"/>
              <a:t>)</a:t>
            </a:r>
          </a:p>
          <a:p>
            <a:r>
              <a:rPr lang="en-US" dirty="0" smtClean="0"/>
              <a:t>* Abandon du prix du </a:t>
            </a:r>
            <a:r>
              <a:rPr lang="en-US" dirty="0" err="1" smtClean="0"/>
              <a:t>produit</a:t>
            </a:r>
            <a:r>
              <a:rPr lang="en-US" dirty="0" smtClean="0"/>
              <a:t> (</a:t>
            </a:r>
            <a:r>
              <a:rPr lang="en-US" dirty="0" err="1" smtClean="0"/>
              <a:t>gratuit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payant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* Abandon de </a:t>
            </a:r>
            <a:r>
              <a:rPr lang="en-US" dirty="0" err="1" smtClean="0"/>
              <a:t>l’état</a:t>
            </a:r>
            <a:r>
              <a:rPr lang="en-US" dirty="0" smtClean="0"/>
              <a:t> matrimonial</a:t>
            </a:r>
          </a:p>
          <a:p>
            <a:r>
              <a:rPr lang="en-US" dirty="0" smtClean="0"/>
              <a:t>* Abandon de la raison (</a:t>
            </a:r>
            <a:r>
              <a:rPr lang="en-US" dirty="0" err="1" smtClean="0"/>
              <a:t>espacer</a:t>
            </a:r>
            <a:r>
              <a:rPr lang="en-US" dirty="0" smtClean="0"/>
              <a:t>, limiter)</a:t>
            </a:r>
          </a:p>
          <a:p>
            <a:r>
              <a:rPr lang="en-US" dirty="0" smtClean="0"/>
              <a:t>* Abandon de la </a:t>
            </a:r>
            <a:r>
              <a:rPr lang="en-US" dirty="0" err="1" smtClean="0"/>
              <a:t>méthode</a:t>
            </a:r>
            <a:r>
              <a:rPr lang="en-US" dirty="0" smtClean="0"/>
              <a:t> </a:t>
            </a:r>
            <a:r>
              <a:rPr lang="en-US" dirty="0" err="1" smtClean="0"/>
              <a:t>précédente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9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L’impact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différent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selon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méthodes</a:t>
            </a:r>
            <a:r>
              <a:rPr lang="en-US" baseline="0" dirty="0" smtClean="0"/>
              <a:t>, nous </a:t>
            </a:r>
            <a:r>
              <a:rPr lang="en-US" baseline="0" dirty="0" err="1" smtClean="0"/>
              <a:t>devons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différencier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effectuer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répartition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méthodes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changements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 Abandon des </a:t>
            </a:r>
            <a:r>
              <a:rPr lang="en-US" baseline="0" dirty="0" err="1" smtClean="0"/>
              <a:t>répartitions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qu’elles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puissent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encore </a:t>
            </a:r>
            <a:r>
              <a:rPr lang="en-US" baseline="0" dirty="0" err="1" smtClean="0"/>
              <a:t>exigées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système</a:t>
            </a:r>
            <a:r>
              <a:rPr lang="en-US" baseline="0" dirty="0" smtClean="0"/>
              <a:t> national de </a:t>
            </a:r>
            <a:r>
              <a:rPr lang="en-US" baseline="0" dirty="0" err="1" smtClean="0"/>
              <a:t>gestion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informations</a:t>
            </a:r>
            <a:r>
              <a:rPr lang="en-US" baseline="0" dirty="0" smtClean="0"/>
              <a:t> !)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Abandon des consultations en </a:t>
            </a:r>
            <a:r>
              <a:rPr lang="en-US" dirty="0" err="1" smtClean="0"/>
              <a:t>planification</a:t>
            </a:r>
            <a:r>
              <a:rPr lang="en-US" dirty="0" smtClean="0"/>
              <a:t> </a:t>
            </a:r>
            <a:r>
              <a:rPr lang="en-US" dirty="0" err="1" smtClean="0"/>
              <a:t>familiale</a:t>
            </a:r>
            <a:r>
              <a:rPr lang="en-US" dirty="0" smtClean="0"/>
              <a:t>,</a:t>
            </a:r>
            <a:r>
              <a:rPr lang="en-US" baseline="0" dirty="0" smtClean="0"/>
              <a:t> des consultations après </a:t>
            </a:r>
            <a:r>
              <a:rPr lang="en-US" baseline="0" dirty="0" err="1" smtClean="0"/>
              <a:t>avortement</a:t>
            </a:r>
            <a:r>
              <a:rPr lang="en-US" baseline="0" dirty="0" smtClean="0"/>
              <a:t>, et </a:t>
            </a:r>
            <a:r>
              <a:rPr lang="en-US" baseline="0" dirty="0" err="1" smtClean="0"/>
              <a:t>déplacement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prestation</a:t>
            </a:r>
            <a:r>
              <a:rPr lang="en-US" baseline="0" dirty="0" smtClean="0"/>
              <a:t> du service de PF après </a:t>
            </a:r>
            <a:r>
              <a:rPr lang="en-US" baseline="0" dirty="0" err="1" smtClean="0"/>
              <a:t>avortement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module de contraception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Abandon de la </a:t>
            </a:r>
            <a:r>
              <a:rPr lang="en-US" dirty="0" err="1" smtClean="0"/>
              <a:t>répartition</a:t>
            </a:r>
            <a:r>
              <a:rPr lang="en-US" dirty="0" smtClean="0"/>
              <a:t> des</a:t>
            </a:r>
            <a:r>
              <a:rPr lang="en-US" baseline="0" dirty="0" smtClean="0"/>
              <a:t> </a:t>
            </a:r>
            <a:r>
              <a:rPr lang="en-US" dirty="0" smtClean="0"/>
              <a:t>services </a:t>
            </a:r>
            <a:r>
              <a:rPr lang="en-US" dirty="0" err="1" smtClean="0"/>
              <a:t>payants</a:t>
            </a:r>
            <a:r>
              <a:rPr lang="en-US" dirty="0" smtClean="0"/>
              <a:t> par</a:t>
            </a:r>
            <a:r>
              <a:rPr lang="en-US" baseline="0" dirty="0" smtClean="0"/>
              <a:t> rapport aux services</a:t>
            </a:r>
            <a:r>
              <a:rPr lang="en-US" dirty="0" smtClean="0"/>
              <a:t> </a:t>
            </a:r>
            <a:r>
              <a:rPr lang="en-US" dirty="0" err="1" smtClean="0"/>
              <a:t>gratuits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Abandon de Miso pour HPP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Ajout</a:t>
            </a:r>
            <a:r>
              <a:rPr lang="en-US" dirty="0" smtClean="0"/>
              <a:t> de </a:t>
            </a:r>
            <a:r>
              <a:rPr lang="en-US" dirty="0" err="1" smtClean="0"/>
              <a:t>l’hypertension</a:t>
            </a:r>
            <a:r>
              <a:rPr lang="en-US" dirty="0" smtClean="0"/>
              <a:t> et du </a:t>
            </a:r>
            <a:r>
              <a:rPr lang="en-US" dirty="0" err="1" smtClean="0"/>
              <a:t>diabète</a:t>
            </a:r>
            <a:r>
              <a:rPr lang="en-US" dirty="0" smtClean="0"/>
              <a:t> de type 2 :</a:t>
            </a:r>
          </a:p>
          <a:p>
            <a:pPr lvl="1"/>
            <a:r>
              <a:rPr lang="en-US" dirty="0" err="1" smtClean="0"/>
              <a:t>Dépistage</a:t>
            </a:r>
            <a:endParaRPr lang="en-US" dirty="0" smtClean="0"/>
          </a:p>
          <a:p>
            <a:pPr lvl="1"/>
            <a:r>
              <a:rPr lang="en-US" dirty="0" smtClean="0"/>
              <a:t>Diagnostic </a:t>
            </a:r>
          </a:p>
          <a:p>
            <a:pPr lvl="1"/>
            <a:r>
              <a:rPr lang="en-US" dirty="0" err="1" smtClean="0"/>
              <a:t>Contrôle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Cancer du col de </a:t>
            </a:r>
            <a:r>
              <a:rPr lang="en-US" dirty="0" err="1" smtClean="0"/>
              <a:t>l’utérus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Ajout</a:t>
            </a:r>
            <a:r>
              <a:rPr lang="en-US" dirty="0" smtClean="0"/>
              <a:t> du test ADN-HPV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tant</a:t>
            </a:r>
            <a:r>
              <a:rPr lang="en-US" dirty="0" smtClean="0"/>
              <a:t> que </a:t>
            </a:r>
            <a:r>
              <a:rPr lang="en-US" dirty="0" err="1" smtClean="0"/>
              <a:t>méthode</a:t>
            </a:r>
            <a:r>
              <a:rPr lang="en-US" dirty="0" smtClean="0"/>
              <a:t> de </a:t>
            </a:r>
            <a:r>
              <a:rPr lang="en-US" dirty="0" err="1" smtClean="0"/>
              <a:t>dépistage</a:t>
            </a:r>
            <a:r>
              <a:rPr lang="en-US" dirty="0" smtClean="0"/>
              <a:t> du cancer du col de </a:t>
            </a:r>
            <a:r>
              <a:rPr lang="en-US" dirty="0" err="1" smtClean="0"/>
              <a:t>l’utérus</a:t>
            </a:r>
            <a:endParaRPr lang="en-US" dirty="0" smtClean="0"/>
          </a:p>
          <a:p>
            <a:pPr lvl="1"/>
            <a:r>
              <a:rPr lang="en-US" dirty="0" err="1" smtClean="0"/>
              <a:t>Ajout</a:t>
            </a:r>
            <a:r>
              <a:rPr lang="en-US" dirty="0" smtClean="0"/>
              <a:t> du </a:t>
            </a:r>
            <a:r>
              <a:rPr lang="en-US" dirty="0" err="1" smtClean="0"/>
              <a:t>traitement</a:t>
            </a:r>
            <a:r>
              <a:rPr lang="en-US" dirty="0" smtClean="0"/>
              <a:t> après </a:t>
            </a:r>
            <a:r>
              <a:rPr lang="en-US" dirty="0" err="1" smtClean="0"/>
              <a:t>dépistage</a:t>
            </a:r>
            <a:r>
              <a:rPr lang="en-US" dirty="0" smtClean="0"/>
              <a:t> par le test ADN-HPV </a:t>
            </a:r>
          </a:p>
          <a:p>
            <a:pPr lvl="1"/>
            <a:r>
              <a:rPr lang="en-US" dirty="0" err="1" smtClean="0"/>
              <a:t>Ajout</a:t>
            </a:r>
            <a:r>
              <a:rPr lang="en-US" dirty="0" smtClean="0"/>
              <a:t> du </a:t>
            </a:r>
            <a:r>
              <a:rPr lang="en-US" dirty="0" err="1" smtClean="0"/>
              <a:t>traitement</a:t>
            </a:r>
            <a:r>
              <a:rPr lang="en-US" dirty="0" smtClean="0"/>
              <a:t> par </a:t>
            </a:r>
            <a:r>
              <a:rPr lang="fr-FR" dirty="0" err="1" smtClean="0"/>
              <a:t>conisation</a:t>
            </a:r>
            <a:r>
              <a:rPr lang="fr-FR" dirty="0" smtClean="0"/>
              <a:t> et RAD (répartition par méthode de dépistage)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*Le </a:t>
            </a:r>
            <a:r>
              <a:rPr lang="en-US" dirty="0" err="1" smtClean="0"/>
              <a:t>diabète</a:t>
            </a:r>
            <a:r>
              <a:rPr lang="en-US" dirty="0" smtClean="0"/>
              <a:t> </a:t>
            </a:r>
            <a:r>
              <a:rPr lang="en-US" dirty="0" err="1" smtClean="0"/>
              <a:t>gestationnel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inclus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module de </a:t>
            </a: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intégrée</a:t>
            </a:r>
            <a:r>
              <a:rPr lang="en-US" dirty="0" smtClean="0"/>
              <a:t> des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</a:p>
          <a:p>
            <a:r>
              <a:rPr lang="en-US" baseline="0" dirty="0" smtClean="0"/>
              <a:t>*Abandon des </a:t>
            </a:r>
            <a:r>
              <a:rPr lang="en-US" baseline="0" dirty="0" err="1" smtClean="0"/>
              <a:t>répartitions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 pour le cancer du col de </a:t>
            </a:r>
            <a:r>
              <a:rPr lang="en-US" baseline="0" dirty="0" err="1" smtClean="0"/>
              <a:t>l’utérus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qu’elles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puissent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encore </a:t>
            </a:r>
            <a:r>
              <a:rPr lang="en-US" baseline="0" dirty="0" err="1" smtClean="0"/>
              <a:t>exigées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système</a:t>
            </a:r>
            <a:r>
              <a:rPr lang="en-US" baseline="0" dirty="0" smtClean="0"/>
              <a:t> national de </a:t>
            </a:r>
            <a:r>
              <a:rPr lang="en-US" baseline="0" dirty="0" err="1" smtClean="0"/>
              <a:t>gestion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informations</a:t>
            </a:r>
            <a:r>
              <a:rPr lang="en-US" baseline="0" dirty="0" smtClean="0"/>
              <a:t> !)</a:t>
            </a:r>
          </a:p>
          <a:p>
            <a:r>
              <a:rPr lang="en-US" baseline="0" dirty="0" smtClean="0"/>
              <a:t>*Abandon du </a:t>
            </a:r>
            <a:r>
              <a:rPr lang="en-US" baseline="0" dirty="0" err="1" smtClean="0"/>
              <a:t>statut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relatif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dépistage</a:t>
            </a:r>
            <a:r>
              <a:rPr lang="en-US" baseline="0" dirty="0" smtClean="0"/>
              <a:t> (première </a:t>
            </a:r>
            <a:r>
              <a:rPr lang="en-US" baseline="0" dirty="0" err="1" smtClean="0"/>
              <a:t>fois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renouvelé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*Abandon de fixe par rapport à mobile</a:t>
            </a:r>
          </a:p>
          <a:p>
            <a:r>
              <a:rPr lang="en-US" baseline="0" dirty="0" smtClean="0"/>
              <a:t>*Abandon du </a:t>
            </a:r>
            <a:r>
              <a:rPr lang="en-US" baseline="0" dirty="0" err="1" smtClean="0"/>
              <a:t>dépistage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statut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relatif</a:t>
            </a:r>
            <a:r>
              <a:rPr lang="en-US" baseline="0" dirty="0" smtClean="0"/>
              <a:t> au VIH</a:t>
            </a:r>
          </a:p>
          <a:p>
            <a:r>
              <a:rPr lang="en-US" dirty="0" smtClean="0"/>
              <a:t>*La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catégorie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d’âge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condensée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alignée</a:t>
            </a:r>
            <a:r>
              <a:rPr lang="en-US" baseline="0" dirty="0" smtClean="0"/>
              <a:t> avec la version </a:t>
            </a:r>
            <a:r>
              <a:rPr lang="en-US" baseline="0" dirty="0" err="1" smtClean="0"/>
              <a:t>précédente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7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Utilisateurs</a:t>
            </a:r>
            <a:r>
              <a:rPr lang="en-US" dirty="0" smtClean="0"/>
              <a:t> de </a:t>
            </a:r>
            <a:r>
              <a:rPr lang="en-US" dirty="0" err="1" smtClean="0"/>
              <a:t>PrEP</a:t>
            </a:r>
            <a:r>
              <a:rPr lang="en-US" dirty="0" smtClean="0"/>
              <a:t> : </a:t>
            </a:r>
            <a:r>
              <a:rPr lang="en-US" dirty="0" err="1" smtClean="0"/>
              <a:t>suivent</a:t>
            </a:r>
            <a:r>
              <a:rPr lang="en-US" baseline="0" dirty="0" smtClean="0"/>
              <a:t> </a:t>
            </a:r>
            <a:r>
              <a:rPr lang="en-US" dirty="0" err="1" smtClean="0"/>
              <a:t>actuellement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PrEP.</a:t>
            </a:r>
            <a:r>
              <a:rPr lang="en-US" dirty="0" smtClean="0"/>
              <a:t> Les</a:t>
            </a:r>
            <a:r>
              <a:rPr lang="en-US" baseline="0" dirty="0" smtClean="0"/>
              <a:t> </a:t>
            </a:r>
            <a:r>
              <a:rPr lang="en-US" dirty="0" err="1" smtClean="0"/>
              <a:t>membres</a:t>
            </a:r>
            <a:r>
              <a:rPr lang="en-US" dirty="0" smtClean="0"/>
              <a:t> du </a:t>
            </a:r>
            <a:r>
              <a:rPr lang="en-US" dirty="0" err="1" smtClean="0"/>
              <a:t>réseau</a:t>
            </a:r>
            <a:r>
              <a:rPr lang="en-US" dirty="0" smtClean="0"/>
              <a:t> </a:t>
            </a:r>
            <a:r>
              <a:rPr lang="en-US" dirty="0" err="1" smtClean="0"/>
              <a:t>doivent</a:t>
            </a:r>
            <a:r>
              <a:rPr lang="en-US" dirty="0" smtClean="0"/>
              <a:t> </a:t>
            </a:r>
            <a:r>
              <a:rPr lang="en-US" dirty="0" err="1" smtClean="0"/>
              <a:t>effectuer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suivi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clients qui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</a:t>
            </a:r>
            <a:r>
              <a:rPr lang="en-US" baseline="0" dirty="0" smtClean="0"/>
              <a:t> et la date de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consultation de </a:t>
            </a:r>
            <a:r>
              <a:rPr lang="en-US" baseline="0" dirty="0" err="1" smtClean="0"/>
              <a:t>suivi</a:t>
            </a:r>
            <a:r>
              <a:rPr lang="en-US" baseline="0" dirty="0" smtClean="0"/>
              <a:t>. Les clients  qui se </a:t>
            </a:r>
            <a:r>
              <a:rPr lang="en-US" baseline="0" dirty="0" err="1" smtClean="0"/>
              <a:t>présentent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rendez-vous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suivi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prévue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contiueront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enregistrés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« </a:t>
            </a:r>
            <a:r>
              <a:rPr lang="en-US" baseline="0" dirty="0" err="1" smtClean="0"/>
              <a:t>utilisateur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PrEP</a:t>
            </a:r>
            <a:r>
              <a:rPr lang="en-US" baseline="0" dirty="0" smtClean="0"/>
              <a:t> », </a:t>
            </a:r>
            <a:r>
              <a:rPr lang="en-US" baseline="0" dirty="0" err="1" smtClean="0"/>
              <a:t>tandis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ceux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manquent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rendez-vous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retirés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comptage</a:t>
            </a:r>
            <a:r>
              <a:rPr lang="en-US" baseline="0" dirty="0" smtClean="0"/>
              <a:t>. Les clients qui ne </a:t>
            </a:r>
            <a:r>
              <a:rPr lang="en-US" baseline="0" dirty="0" err="1" smtClean="0"/>
              <a:t>reviennent</a:t>
            </a:r>
            <a:r>
              <a:rPr lang="en-US" baseline="0" dirty="0" smtClean="0"/>
              <a:t> par pour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consultation de </a:t>
            </a:r>
            <a:r>
              <a:rPr lang="en-US" baseline="0" dirty="0" err="1" smtClean="0"/>
              <a:t>suivi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plus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« </a:t>
            </a:r>
            <a:r>
              <a:rPr lang="en-US" baseline="0" dirty="0" err="1" smtClean="0"/>
              <a:t>Utilisateur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PrEP</a:t>
            </a:r>
            <a:r>
              <a:rPr lang="en-US" baseline="0" dirty="0" smtClean="0"/>
              <a:t> ».</a:t>
            </a:r>
          </a:p>
          <a:p>
            <a:endParaRPr lang="en-US" baseline="0" dirty="0" smtClean="0"/>
          </a:p>
          <a:p>
            <a:r>
              <a:rPr lang="en-US" sz="2000" dirty="0" smtClean="0"/>
              <a:t>ART et </a:t>
            </a:r>
            <a:r>
              <a:rPr lang="en-US" sz="2000" dirty="0" err="1" smtClean="0"/>
              <a:t>PrEP</a:t>
            </a:r>
            <a:r>
              <a:rPr lang="en-US" sz="2000" dirty="0" smtClean="0"/>
              <a:t> </a:t>
            </a:r>
            <a:r>
              <a:rPr lang="en-US" sz="2000" dirty="0" err="1" smtClean="0"/>
              <a:t>concernent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uniquement</a:t>
            </a:r>
            <a:r>
              <a:rPr lang="en-US" sz="2000" dirty="0" smtClean="0"/>
              <a:t> les </a:t>
            </a:r>
            <a:r>
              <a:rPr lang="en-US" sz="2000" dirty="0" err="1" smtClean="0"/>
              <a:t>personnes</a:t>
            </a:r>
            <a:r>
              <a:rPr lang="en-US" sz="2000" dirty="0" smtClean="0"/>
              <a:t> </a:t>
            </a:r>
            <a:r>
              <a:rPr lang="en-US" sz="2000" dirty="0" err="1" smtClean="0"/>
              <a:t>recevant</a:t>
            </a:r>
            <a:r>
              <a:rPr lang="en-US" sz="2000" dirty="0" smtClean="0"/>
              <a:t> des services de PSI </a:t>
            </a:r>
            <a:r>
              <a:rPr lang="en-US" sz="2000" dirty="0" err="1" smtClean="0"/>
              <a:t>ou</a:t>
            </a:r>
            <a:r>
              <a:rPr lang="en-US" sz="2000" dirty="0" smtClean="0"/>
              <a:t> de la part des </a:t>
            </a:r>
            <a:r>
              <a:rPr lang="en-US" sz="2000" dirty="0" err="1" smtClean="0"/>
              <a:t>partenaires</a:t>
            </a:r>
            <a:r>
              <a:rPr lang="en-US" sz="2000" dirty="0" smtClean="0"/>
              <a:t> de </a:t>
            </a:r>
            <a:r>
              <a:rPr lang="en-US" sz="2000" dirty="0" err="1" smtClean="0"/>
              <a:t>prestation</a:t>
            </a:r>
            <a:r>
              <a:rPr lang="en-US" sz="2000" dirty="0" smtClean="0"/>
              <a:t> de services</a:t>
            </a:r>
          </a:p>
          <a:p>
            <a:r>
              <a:rPr lang="en-US" sz="2000" dirty="0" smtClean="0"/>
              <a:t>Les patients </a:t>
            </a:r>
            <a:r>
              <a:rPr lang="en-US" sz="2000" dirty="0" err="1" smtClean="0"/>
              <a:t>référés</a:t>
            </a:r>
            <a:r>
              <a:rPr lang="en-US" sz="2000" dirty="0" smtClean="0"/>
              <a:t> </a:t>
            </a:r>
            <a:r>
              <a:rPr lang="en-US" sz="2000" dirty="0" err="1" smtClean="0"/>
              <a:t>suivis</a:t>
            </a:r>
            <a:r>
              <a:rPr lang="en-US" sz="2000" dirty="0" smtClean="0"/>
              <a:t> pour ART et </a:t>
            </a:r>
            <a:r>
              <a:rPr lang="en-US" sz="2000" dirty="0" err="1" smtClean="0"/>
              <a:t>PrEP</a:t>
            </a:r>
            <a:r>
              <a:rPr lang="en-US" sz="2000" dirty="0" smtClean="0"/>
              <a:t> </a:t>
            </a:r>
            <a:r>
              <a:rPr lang="en-US" sz="2000" dirty="0" err="1" smtClean="0"/>
              <a:t>devraient</a:t>
            </a:r>
            <a:r>
              <a:rPr lang="en-US" sz="2000" dirty="0" smtClean="0"/>
              <a:t> </a:t>
            </a:r>
            <a:r>
              <a:rPr lang="en-US" sz="2000" dirty="0" err="1" smtClean="0"/>
              <a:t>être</a:t>
            </a:r>
            <a:r>
              <a:rPr lang="en-US" sz="2000" dirty="0" smtClean="0"/>
              <a:t> </a:t>
            </a:r>
            <a:r>
              <a:rPr lang="en-US" sz="2000" dirty="0" err="1" smtClean="0"/>
              <a:t>enregistrés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</a:t>
            </a:r>
            <a:r>
              <a:rPr lang="en-US" sz="2000" b="1" dirty="0" smtClean="0"/>
              <a:t>module des </a:t>
            </a:r>
            <a:r>
              <a:rPr lang="en-US" sz="2000" b="1" dirty="0" err="1" smtClean="0"/>
              <a:t>références</a:t>
            </a:r>
            <a:r>
              <a:rPr lang="en-US" sz="2000" b="1" dirty="0" smtClean="0"/>
              <a:t> effectives</a:t>
            </a:r>
            <a:endParaRPr lang="en-US" sz="2000" dirty="0" smtClean="0"/>
          </a:p>
          <a:p>
            <a:r>
              <a:rPr lang="en-US" sz="2000" dirty="0" err="1" smtClean="0"/>
              <a:t>Ajouts</a:t>
            </a:r>
            <a:r>
              <a:rPr lang="en-US" sz="2000" dirty="0" smtClean="0"/>
              <a:t> </a:t>
            </a:r>
            <a:r>
              <a:rPr lang="en-US" sz="2000" dirty="0" err="1" smtClean="0"/>
              <a:t>concernant</a:t>
            </a:r>
            <a:r>
              <a:rPr lang="en-US" sz="2000" dirty="0" smtClean="0"/>
              <a:t> </a:t>
            </a:r>
            <a:r>
              <a:rPr lang="en-US" sz="2000" dirty="0" err="1" smtClean="0"/>
              <a:t>l’ART</a:t>
            </a:r>
            <a:r>
              <a:rPr lang="en-US" sz="2000" dirty="0" smtClean="0"/>
              <a:t> :</a:t>
            </a:r>
          </a:p>
          <a:p>
            <a:pPr lvl="1"/>
            <a:r>
              <a:rPr lang="en-US" sz="1800" dirty="0" err="1" smtClean="0"/>
              <a:t>Nouvellement</a:t>
            </a:r>
            <a:r>
              <a:rPr lang="en-US" sz="1800" dirty="0" smtClean="0"/>
              <a:t> </a:t>
            </a:r>
            <a:r>
              <a:rPr lang="en-US" sz="1800" dirty="0" err="1" smtClean="0"/>
              <a:t>inscrits</a:t>
            </a:r>
            <a:r>
              <a:rPr lang="en-US" sz="1800" dirty="0" smtClean="0"/>
              <a:t> (</a:t>
            </a:r>
            <a:r>
              <a:rPr lang="en-US" sz="1800" dirty="0" err="1" smtClean="0"/>
              <a:t>TX_New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/>
              <a:t>Actuellement</a:t>
            </a:r>
            <a:r>
              <a:rPr lang="en-US" sz="1800" dirty="0" smtClean="0"/>
              <a:t> </a:t>
            </a:r>
            <a:r>
              <a:rPr lang="en-US" sz="1800" dirty="0" err="1" smtClean="0"/>
              <a:t>inscrits</a:t>
            </a:r>
            <a:r>
              <a:rPr lang="en-US" sz="1800" dirty="0" smtClean="0"/>
              <a:t> (TX_CURR)</a:t>
            </a:r>
          </a:p>
          <a:p>
            <a:pPr lvl="1"/>
            <a:r>
              <a:rPr lang="en-US" sz="1800" dirty="0" err="1" smtClean="0"/>
              <a:t>Suivant</a:t>
            </a:r>
            <a:r>
              <a:rPr lang="en-US" sz="1800" dirty="0" smtClean="0"/>
              <a:t> le </a:t>
            </a:r>
            <a:r>
              <a:rPr lang="en-US" sz="1800" dirty="0" err="1" smtClean="0"/>
              <a:t>traitement</a:t>
            </a:r>
            <a:r>
              <a:rPr lang="en-US" sz="1800" dirty="0" smtClean="0"/>
              <a:t> </a:t>
            </a:r>
            <a:r>
              <a:rPr lang="en-US" sz="1800" dirty="0" err="1" smtClean="0"/>
              <a:t>depuis</a:t>
            </a:r>
            <a:r>
              <a:rPr lang="en-US" sz="1800" dirty="0" smtClean="0"/>
              <a:t> 12 </a:t>
            </a:r>
            <a:r>
              <a:rPr lang="en-US" sz="1800" dirty="0" err="1" smtClean="0"/>
              <a:t>mois</a:t>
            </a:r>
            <a:r>
              <a:rPr lang="en-US" sz="1800" dirty="0" smtClean="0"/>
              <a:t> (TX_RET)</a:t>
            </a:r>
          </a:p>
          <a:p>
            <a:r>
              <a:rPr lang="en-US" sz="2000" dirty="0" err="1" smtClean="0"/>
              <a:t>PrEP</a:t>
            </a:r>
            <a:endParaRPr lang="en-US" sz="2000" dirty="0" smtClean="0"/>
          </a:p>
          <a:p>
            <a:pPr lvl="1"/>
            <a:r>
              <a:rPr lang="en-US" sz="1800" dirty="0" err="1" smtClean="0"/>
              <a:t>Suivent</a:t>
            </a:r>
            <a:r>
              <a:rPr lang="en-US" sz="1800" dirty="0" smtClean="0"/>
              <a:t> </a:t>
            </a:r>
            <a:r>
              <a:rPr lang="en-US" sz="1800" dirty="0" err="1" smtClean="0"/>
              <a:t>actuellement</a:t>
            </a:r>
            <a:r>
              <a:rPr lang="en-US" sz="1800" dirty="0" smtClean="0"/>
              <a:t> </a:t>
            </a:r>
            <a:r>
              <a:rPr lang="en-US" sz="1800" dirty="0" err="1" smtClean="0"/>
              <a:t>une</a:t>
            </a:r>
            <a:r>
              <a:rPr lang="en-US" sz="1800" dirty="0" smtClean="0"/>
              <a:t> </a:t>
            </a:r>
            <a:r>
              <a:rPr lang="en-US" sz="1800" dirty="0" err="1" smtClean="0"/>
              <a:t>PrEP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Différent</a:t>
            </a:r>
            <a:r>
              <a:rPr lang="en-US" sz="1800" b="1" dirty="0" smtClean="0"/>
              <a:t> de la </a:t>
            </a:r>
            <a:r>
              <a:rPr lang="en-US" sz="1800" b="1" dirty="0" err="1" smtClean="0"/>
              <a:t>définition</a:t>
            </a:r>
            <a:r>
              <a:rPr lang="en-US" sz="1800" b="1" dirty="0" smtClean="0"/>
              <a:t> du PEPFAR</a:t>
            </a:r>
            <a:endParaRPr lang="en-US" sz="18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répartition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fonction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l’âge</a:t>
            </a:r>
            <a:r>
              <a:rPr lang="en-US" sz="2000" dirty="0" smtClean="0"/>
              <a:t> </a:t>
            </a:r>
            <a:r>
              <a:rPr lang="en-US" sz="2000" dirty="0" err="1" smtClean="0"/>
              <a:t>doit</a:t>
            </a:r>
            <a:r>
              <a:rPr lang="en-US" sz="2000" dirty="0" smtClean="0"/>
              <a:t> </a:t>
            </a:r>
            <a:r>
              <a:rPr lang="en-US" sz="2000" dirty="0" err="1" smtClean="0"/>
              <a:t>être</a:t>
            </a:r>
            <a:r>
              <a:rPr lang="en-US" sz="2000" dirty="0" smtClean="0"/>
              <a:t> </a:t>
            </a:r>
            <a:r>
              <a:rPr lang="en-US" sz="2000" dirty="0" err="1" smtClean="0"/>
              <a:t>effectuée</a:t>
            </a:r>
            <a:r>
              <a:rPr lang="en-US" sz="2000" dirty="0" smtClean="0"/>
              <a:t> pour ART et </a:t>
            </a:r>
            <a:r>
              <a:rPr lang="en-US" sz="2000" dirty="0" err="1" smtClean="0"/>
              <a:t>PrEP</a:t>
            </a:r>
            <a:r>
              <a:rPr lang="en-US" sz="2000" dirty="0" smtClean="0"/>
              <a:t> (</a:t>
            </a:r>
            <a:r>
              <a:rPr lang="en-US" sz="2000" dirty="0" err="1" smtClean="0"/>
              <a:t>groupes</a:t>
            </a:r>
            <a:r>
              <a:rPr lang="en-US" sz="2000" dirty="0" smtClean="0"/>
              <a:t> </a:t>
            </a:r>
            <a:r>
              <a:rPr lang="en-US" sz="2000" dirty="0" err="1" smtClean="0"/>
              <a:t>d’âge</a:t>
            </a:r>
            <a:r>
              <a:rPr lang="en-US" sz="2000" dirty="0" smtClean="0"/>
              <a:t> du PEPFAR)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6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dépistage</a:t>
            </a:r>
            <a:r>
              <a:rPr lang="en-US" baseline="0" dirty="0" smtClean="0"/>
              <a:t> du VIH</a:t>
            </a:r>
            <a:endParaRPr lang="en-US" dirty="0" smtClean="0"/>
          </a:p>
          <a:p>
            <a:r>
              <a:rPr lang="en-US" b="0" baseline="0" dirty="0" err="1" smtClean="0"/>
              <a:t>Plusieurs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répartitions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ont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été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abandonnées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bien</a:t>
            </a:r>
            <a:r>
              <a:rPr lang="en-US" b="0" baseline="0" dirty="0" smtClean="0"/>
              <a:t> que les </a:t>
            </a:r>
            <a:r>
              <a:rPr lang="en-US" b="0" baseline="0" dirty="0" err="1" smtClean="0"/>
              <a:t>programmes</a:t>
            </a:r>
            <a:r>
              <a:rPr lang="en-US" b="0" baseline="0" dirty="0" smtClean="0"/>
              <a:t> au </a:t>
            </a:r>
            <a:r>
              <a:rPr lang="en-US" b="0" baseline="0" dirty="0" err="1" smtClean="0"/>
              <a:t>niveau</a:t>
            </a:r>
            <a:r>
              <a:rPr lang="en-US" b="0" baseline="0" dirty="0" smtClean="0"/>
              <a:t> national </a:t>
            </a:r>
            <a:r>
              <a:rPr lang="en-US" b="0" baseline="0" dirty="0" err="1" smtClean="0"/>
              <a:t>devront</a:t>
            </a:r>
            <a:r>
              <a:rPr lang="en-US" b="0" baseline="0" dirty="0" smtClean="0"/>
              <a:t> continuer à </a:t>
            </a:r>
            <a:r>
              <a:rPr lang="en-US" b="0" baseline="0" dirty="0" err="1" smtClean="0"/>
              <a:t>recueillir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certaines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données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destinées</a:t>
            </a:r>
            <a:r>
              <a:rPr lang="en-US" b="0" baseline="0" dirty="0" smtClean="0"/>
              <a:t> à un usage interne et pour le PEPFAR</a:t>
            </a:r>
          </a:p>
          <a:p>
            <a:r>
              <a:rPr lang="en-US" b="0" baseline="0" dirty="0" smtClean="0"/>
              <a:t>* Abandon de la </a:t>
            </a:r>
            <a:r>
              <a:rPr lang="en-US" b="0" baseline="0" dirty="0" err="1" smtClean="0"/>
              <a:t>répartition</a:t>
            </a:r>
            <a:r>
              <a:rPr lang="en-US" b="0" baseline="0" dirty="0" smtClean="0"/>
              <a:t> des </a:t>
            </a:r>
            <a:r>
              <a:rPr lang="en-US" b="0" baseline="0" dirty="0" err="1" smtClean="0"/>
              <a:t>dépistages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individuels</a:t>
            </a:r>
            <a:r>
              <a:rPr lang="en-US" b="0" baseline="0" dirty="0" smtClean="0"/>
              <a:t> par rapport aux </a:t>
            </a:r>
            <a:r>
              <a:rPr lang="en-US" b="0" baseline="0" dirty="0" err="1" smtClean="0"/>
              <a:t>dépistages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</a:t>
            </a:r>
            <a:r>
              <a:rPr lang="en-US" b="0" baseline="0" dirty="0" smtClean="0"/>
              <a:t> couple</a:t>
            </a:r>
          </a:p>
          <a:p>
            <a:r>
              <a:rPr lang="en-US" b="0" baseline="0" dirty="0" smtClean="0"/>
              <a:t>* Abandon du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Times" pitchFamily="27" charset="0"/>
                <a:ea typeface="+mn-ea"/>
                <a:cs typeface="+mn-cs"/>
              </a:rPr>
              <a:t>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Times" pitchFamily="27" charset="0"/>
                <a:ea typeface="+mn-ea"/>
                <a:cs typeface="+mn-cs"/>
              </a:rPr>
              <a:t>tatut de discordance</a:t>
            </a:r>
          </a:p>
          <a:p>
            <a:r>
              <a:rPr lang="en-US" b="0" baseline="0" dirty="0" smtClean="0"/>
              <a:t>* Abandon du </a:t>
            </a:r>
            <a:r>
              <a:rPr lang="en-US" b="0" baseline="0" dirty="0" err="1" smtClean="0"/>
              <a:t>statut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relatif</a:t>
            </a:r>
            <a:r>
              <a:rPr lang="en-US" b="0" baseline="0" dirty="0" smtClean="0"/>
              <a:t> au </a:t>
            </a:r>
            <a:r>
              <a:rPr lang="en-US" b="0" baseline="0" dirty="0" err="1" smtClean="0"/>
              <a:t>dépistage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personnes</a:t>
            </a:r>
            <a:r>
              <a:rPr lang="en-US" b="0" baseline="0" dirty="0" smtClean="0"/>
              <a:t> pour qui le </a:t>
            </a:r>
            <a:r>
              <a:rPr lang="en-US" b="0" baseline="0" dirty="0" err="1" smtClean="0"/>
              <a:t>dépistage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est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renouvelé</a:t>
            </a:r>
            <a:r>
              <a:rPr lang="en-US" b="0" baseline="0" dirty="0" smtClean="0"/>
              <a:t> par rapport au </a:t>
            </a:r>
            <a:r>
              <a:rPr lang="en-US" b="0" baseline="0" dirty="0" err="1" smtClean="0"/>
              <a:t>despistage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effectué</a:t>
            </a:r>
            <a:r>
              <a:rPr lang="en-US" b="0" baseline="0" dirty="0" smtClean="0"/>
              <a:t> pour la première </a:t>
            </a:r>
            <a:r>
              <a:rPr lang="en-US" b="0" baseline="0" dirty="0" err="1" smtClean="0"/>
              <a:t>fois</a:t>
            </a:r>
            <a:r>
              <a:rPr lang="en-US" b="0" baseline="0" dirty="0" smtClean="0"/>
              <a:t>) – </a:t>
            </a:r>
            <a:r>
              <a:rPr lang="en-US" b="1" baseline="0" dirty="0" smtClean="0"/>
              <a:t>Important de le conserver au </a:t>
            </a:r>
            <a:r>
              <a:rPr lang="en-US" b="1" baseline="0" dirty="0" err="1" smtClean="0"/>
              <a:t>niveau</a:t>
            </a:r>
            <a:r>
              <a:rPr lang="en-US" b="1" baseline="0" dirty="0" smtClean="0"/>
              <a:t> national</a:t>
            </a:r>
          </a:p>
          <a:p>
            <a:r>
              <a:rPr lang="en-US" b="0" baseline="0" dirty="0" smtClean="0"/>
              <a:t>* Abandon de </a:t>
            </a:r>
            <a:r>
              <a:rPr lang="en-US" b="0" baseline="0" dirty="0" err="1" smtClean="0"/>
              <a:t>l’emplacement</a:t>
            </a:r>
            <a:r>
              <a:rPr lang="en-US" b="0" baseline="0" dirty="0" smtClean="0"/>
              <a:t> fixe par rapport à mobile et </a:t>
            </a:r>
            <a:r>
              <a:rPr lang="en-US" b="0" baseline="0" dirty="0" err="1" smtClean="0"/>
              <a:t>urbain</a:t>
            </a:r>
            <a:r>
              <a:rPr lang="en-US" b="0" baseline="0" dirty="0" smtClean="0"/>
              <a:t> par rapport à rural</a:t>
            </a:r>
          </a:p>
          <a:p>
            <a:endParaRPr lang="en-US" dirty="0" smtClean="0"/>
          </a:p>
          <a:p>
            <a:r>
              <a:rPr lang="en-US" dirty="0" smtClean="0"/>
              <a:t>CMMV</a:t>
            </a:r>
          </a:p>
          <a:p>
            <a:r>
              <a:rPr lang="en-US" dirty="0" smtClean="0"/>
              <a:t>*Abandon de la </a:t>
            </a:r>
            <a:r>
              <a:rPr lang="en-US" dirty="0" err="1" smtClean="0"/>
              <a:t>répartition</a:t>
            </a:r>
            <a:r>
              <a:rPr lang="en-US" dirty="0" smtClean="0"/>
              <a:t> du type de </a:t>
            </a:r>
            <a:r>
              <a:rPr lang="en-US" dirty="0" err="1" smtClean="0"/>
              <a:t>dispositif</a:t>
            </a:r>
            <a:r>
              <a:rPr lang="en-US" dirty="0" smtClean="0"/>
              <a:t> par </a:t>
            </a:r>
            <a:r>
              <a:rPr lang="en-US" dirty="0" err="1" smtClean="0"/>
              <a:t>âge</a:t>
            </a:r>
            <a:r>
              <a:rPr lang="en-US" baseline="0" dirty="0" smtClean="0"/>
              <a:t> </a:t>
            </a:r>
            <a:r>
              <a:rPr lang="en-US" dirty="0" smtClean="0"/>
              <a:t>(à </a:t>
            </a:r>
            <a:r>
              <a:rPr lang="en-US" dirty="0" err="1" smtClean="0"/>
              <a:t>présent</a:t>
            </a:r>
            <a:r>
              <a:rPr lang="en-US" dirty="0" smtClean="0"/>
              <a:t> nous </a:t>
            </a:r>
            <a:r>
              <a:rPr lang="en-US" dirty="0" err="1" smtClean="0"/>
              <a:t>recueillons</a:t>
            </a:r>
            <a:r>
              <a:rPr lang="en-US" dirty="0" smtClean="0"/>
              <a:t> </a:t>
            </a:r>
            <a:r>
              <a:rPr lang="en-US" dirty="0" err="1" smtClean="0"/>
              <a:t>uniquement</a:t>
            </a:r>
            <a:r>
              <a:rPr lang="en-US" dirty="0" smtClean="0"/>
              <a:t> les </a:t>
            </a:r>
            <a:r>
              <a:rPr lang="en-US" dirty="0" err="1" smtClean="0"/>
              <a:t>informations</a:t>
            </a:r>
            <a:r>
              <a:rPr lang="en-US" dirty="0" smtClean="0"/>
              <a:t> sur le total des </a:t>
            </a:r>
            <a:r>
              <a:rPr lang="en-US" dirty="0" err="1" smtClean="0"/>
              <a:t>circoncisions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masculines</a:t>
            </a:r>
            <a:r>
              <a:rPr lang="en-US" dirty="0" smtClean="0"/>
              <a:t> par type de </a:t>
            </a:r>
            <a:r>
              <a:rPr lang="en-US" dirty="0" err="1" smtClean="0"/>
              <a:t>dispositif</a:t>
            </a:r>
            <a:r>
              <a:rPr lang="en-US" dirty="0" smtClean="0"/>
              <a:t>)</a:t>
            </a:r>
          </a:p>
          <a:p>
            <a:r>
              <a:rPr lang="en-US" dirty="0" smtClean="0"/>
              <a:t>*Abandon de la </a:t>
            </a:r>
            <a:r>
              <a:rPr lang="en-US" dirty="0" err="1" smtClean="0"/>
              <a:t>répartition</a:t>
            </a:r>
            <a:r>
              <a:rPr lang="en-US" dirty="0" smtClean="0"/>
              <a:t> de </a:t>
            </a:r>
            <a:r>
              <a:rPr lang="en-US" dirty="0" err="1" smtClean="0"/>
              <a:t>l’emplacement</a:t>
            </a:r>
            <a:r>
              <a:rPr lang="en-US" dirty="0" smtClean="0"/>
              <a:t> (fixe</a:t>
            </a:r>
            <a:r>
              <a:rPr lang="en-US" baseline="0" dirty="0" smtClean="0"/>
              <a:t> </a:t>
            </a:r>
            <a:r>
              <a:rPr lang="en-US" dirty="0" smtClean="0"/>
              <a:t>par rapport à mobile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urbain</a:t>
            </a:r>
            <a:r>
              <a:rPr lang="en-US" baseline="0" dirty="0" smtClean="0"/>
              <a:t> par rapport à rural)</a:t>
            </a:r>
            <a:endParaRPr lang="en-US" dirty="0" smtClean="0"/>
          </a:p>
          <a:p>
            <a:r>
              <a:rPr lang="en-US" dirty="0" smtClean="0"/>
              <a:t>*Abandon de la </a:t>
            </a:r>
            <a:r>
              <a:rPr lang="en-US" dirty="0" err="1" smtClean="0"/>
              <a:t>répartition</a:t>
            </a:r>
            <a:r>
              <a:rPr lang="en-US" dirty="0" smtClean="0"/>
              <a:t> de </a:t>
            </a:r>
            <a:r>
              <a:rPr lang="en-US" dirty="0" err="1" smtClean="0"/>
              <a:t>l’état</a:t>
            </a:r>
            <a:r>
              <a:rPr lang="en-US" dirty="0" smtClean="0"/>
              <a:t> matrimonial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/>
              <a:t>L’élément</a:t>
            </a:r>
            <a:r>
              <a:rPr lang="en-US" b="0" dirty="0" smtClean="0"/>
              <a:t>  de </a:t>
            </a:r>
            <a:r>
              <a:rPr lang="en-US" b="0" dirty="0" err="1" smtClean="0"/>
              <a:t>données</a:t>
            </a:r>
            <a:r>
              <a:rPr lang="en-US" b="0" dirty="0" smtClean="0"/>
              <a:t> «</a:t>
            </a:r>
            <a:r>
              <a:rPr lang="en-US" b="0" baseline="0" dirty="0" smtClean="0"/>
              <a:t> Diagnostic de </a:t>
            </a:r>
            <a:r>
              <a:rPr lang="en-US" b="0" baseline="0" dirty="0" err="1" smtClean="0"/>
              <a:t>tuberculose</a:t>
            </a:r>
            <a:r>
              <a:rPr lang="en-US" b="0" baseline="0" dirty="0" smtClean="0"/>
              <a:t> » </a:t>
            </a:r>
            <a:r>
              <a:rPr lang="en-US" b="0" baseline="0" dirty="0" err="1" smtClean="0"/>
              <a:t>précédent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n’était</a:t>
            </a:r>
            <a:r>
              <a:rPr lang="en-US" b="0" baseline="0" dirty="0" smtClean="0"/>
              <a:t> pas </a:t>
            </a:r>
            <a:r>
              <a:rPr lang="en-US" b="0" baseline="0" dirty="0" err="1" smtClean="0"/>
              <a:t>clair</a:t>
            </a:r>
            <a:r>
              <a:rPr lang="en-US" b="0" baseline="0" dirty="0" smtClean="0"/>
              <a:t>, nous </a:t>
            </a:r>
            <a:r>
              <a:rPr lang="en-US" b="0" baseline="0" dirty="0" err="1" smtClean="0"/>
              <a:t>l’avons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donc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reformulé</a:t>
            </a:r>
            <a:r>
              <a:rPr lang="en-US" b="0" baseline="0" dirty="0" smtClean="0"/>
              <a:t> et </a:t>
            </a:r>
            <a:r>
              <a:rPr lang="en-US" b="0" baseline="0" dirty="0" err="1" smtClean="0"/>
              <a:t>avons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modifié</a:t>
            </a:r>
            <a:r>
              <a:rPr lang="en-US" b="0" baseline="0" dirty="0" smtClean="0"/>
              <a:t> la </a:t>
            </a:r>
            <a:r>
              <a:rPr lang="en-US" b="0" baseline="0" dirty="0" err="1" smtClean="0"/>
              <a:t>définition</a:t>
            </a:r>
            <a:endParaRPr lang="en-US" b="0" baseline="0" dirty="0" smtClean="0"/>
          </a:p>
          <a:p>
            <a:r>
              <a:rPr lang="en-US" b="0" baseline="0" dirty="0" smtClean="0"/>
              <a:t>*Abandon de </a:t>
            </a:r>
            <a:r>
              <a:rPr lang="en-US" b="0" baseline="0" dirty="0" err="1" smtClean="0"/>
              <a:t>l’emplacement</a:t>
            </a:r>
            <a:r>
              <a:rPr lang="en-US" b="0" baseline="0" dirty="0" smtClean="0"/>
              <a:t> (fixe par rapport à mobile)</a:t>
            </a:r>
          </a:p>
          <a:p>
            <a:r>
              <a:rPr lang="en-US" b="0" baseline="0" dirty="0" smtClean="0"/>
              <a:t>*Abandon de la </a:t>
            </a:r>
            <a:r>
              <a:rPr lang="en-US" b="0" baseline="0" dirty="0" err="1" smtClean="0"/>
              <a:t>répartion</a:t>
            </a:r>
            <a:r>
              <a:rPr lang="en-US" b="0" baseline="0" dirty="0" smtClean="0"/>
              <a:t> par </a:t>
            </a:r>
            <a:r>
              <a:rPr lang="en-US" b="0" baseline="0" dirty="0" err="1" smtClean="0"/>
              <a:t>âge</a:t>
            </a:r>
            <a:endParaRPr lang="en-US" b="0" baseline="0" dirty="0" smtClean="0"/>
          </a:p>
          <a:p>
            <a:r>
              <a:rPr lang="en-US" b="0" baseline="0" dirty="0" smtClean="0"/>
              <a:t>*Abandon du </a:t>
            </a:r>
            <a:r>
              <a:rPr lang="en-US" b="0" baseline="0" dirty="0" err="1" smtClean="0"/>
              <a:t>renouvellement</a:t>
            </a:r>
            <a:r>
              <a:rPr lang="en-US" b="0" baseline="0" dirty="0" smtClean="0"/>
              <a:t> du </a:t>
            </a:r>
            <a:r>
              <a:rPr lang="en-US" b="0" baseline="0" dirty="0" err="1" smtClean="0"/>
              <a:t>traitement</a:t>
            </a:r>
            <a:endParaRPr lang="en-US" b="0" baseline="0" dirty="0" smtClean="0"/>
          </a:p>
          <a:p>
            <a:r>
              <a:rPr lang="en-US" b="0" baseline="0" dirty="0" smtClean="0"/>
              <a:t>*Abandon </a:t>
            </a:r>
            <a:r>
              <a:rPr lang="en-US" b="0" baseline="0" dirty="0" err="1" smtClean="0"/>
              <a:t>Tuberculose</a:t>
            </a:r>
            <a:r>
              <a:rPr lang="en-US" b="0" baseline="0" dirty="0" smtClean="0"/>
              <a:t> / VIH </a:t>
            </a:r>
            <a:r>
              <a:rPr lang="en-US" b="1" baseline="0" dirty="0" smtClean="0"/>
              <a:t>(</a:t>
            </a:r>
            <a:r>
              <a:rPr lang="en-US" b="1" baseline="0" dirty="0" err="1" smtClean="0"/>
              <a:t>mais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toujours</a:t>
            </a:r>
            <a:r>
              <a:rPr lang="en-US" b="1" baseline="0" dirty="0" smtClean="0"/>
              <a:t> important pour le </a:t>
            </a:r>
            <a:r>
              <a:rPr lang="en-US" b="1" baseline="0" dirty="0" err="1" smtClean="0"/>
              <a:t>système</a:t>
            </a:r>
            <a:r>
              <a:rPr lang="en-US" b="1" baseline="0" dirty="0" smtClean="0"/>
              <a:t> national de </a:t>
            </a:r>
            <a:r>
              <a:rPr lang="en-US" b="1" baseline="0" dirty="0" err="1" smtClean="0"/>
              <a:t>gestion</a:t>
            </a:r>
            <a:r>
              <a:rPr lang="en-US" b="1" baseline="0" dirty="0" smtClean="0"/>
              <a:t> des </a:t>
            </a:r>
            <a:r>
              <a:rPr lang="en-US" b="1" baseline="0" dirty="0" err="1" smtClean="0"/>
              <a:t>informations</a:t>
            </a:r>
            <a:r>
              <a:rPr lang="en-US" b="1" baseline="0" dirty="0" smtClean="0"/>
              <a:t>)</a:t>
            </a:r>
            <a:endParaRPr lang="en-US" b="0" baseline="0" dirty="0" smtClean="0"/>
          </a:p>
          <a:p>
            <a:r>
              <a:rPr lang="en-US" b="0" baseline="0" dirty="0" smtClean="0"/>
              <a:t>*Abandon des </a:t>
            </a:r>
            <a:r>
              <a:rPr lang="en-US" b="0" baseline="0" dirty="0" err="1" smtClean="0"/>
              <a:t>catégories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découlant</a:t>
            </a:r>
            <a:r>
              <a:rPr lang="en-US" b="0" baseline="0" dirty="0" smtClean="0"/>
              <a:t> du </a:t>
            </a:r>
            <a:r>
              <a:rPr lang="en-US" b="0" baseline="0" dirty="0" err="1" smtClean="0"/>
              <a:t>traitement</a:t>
            </a:r>
            <a:r>
              <a:rPr lang="en-US" b="0" baseline="0" dirty="0" smtClean="0"/>
              <a:t> (</a:t>
            </a:r>
            <a:r>
              <a:rPr lang="fr-FR" b="0" baseline="0" dirty="0" smtClean="0"/>
              <a:t>personnes n'ayant pas suivi le traitement jusqu’au bout, ayant transféré, pour qui le traitement a échoué, décédées) </a:t>
            </a:r>
            <a:r>
              <a:rPr lang="fr-FR" b="1" baseline="0" dirty="0" smtClean="0"/>
              <a:t>mais elles sont toujours importantes au niveau national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2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Abandon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l’emplacement</a:t>
            </a:r>
            <a:r>
              <a:rPr lang="en-US" baseline="0" dirty="0" smtClean="0"/>
              <a:t> (fixe par rapport à mobile)</a:t>
            </a:r>
          </a:p>
          <a:p>
            <a:r>
              <a:rPr lang="en-US" baseline="0" dirty="0" err="1" smtClean="0"/>
              <a:t>L’âge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exigé</a:t>
            </a:r>
            <a:r>
              <a:rPr lang="en-US" baseline="0" dirty="0" smtClean="0"/>
              <a:t> pour le total des </a:t>
            </a:r>
            <a:r>
              <a:rPr lang="en-US" baseline="0" dirty="0" err="1" smtClean="0"/>
              <a:t>personnes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dépistées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ayant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reçu</a:t>
            </a:r>
            <a:r>
              <a:rPr lang="en-US" baseline="0" dirty="0" smtClean="0"/>
              <a:t> un diagnostic (pas pour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IST,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encore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nécessaires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national,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pas pour le RSS)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2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*</a:t>
            </a:r>
            <a:r>
              <a:rPr lang="en-US" b="0" baseline="0" dirty="0" smtClean="0"/>
              <a:t>Le RSS </a:t>
            </a:r>
            <a:r>
              <a:rPr lang="en-US" b="0" baseline="0" dirty="0" err="1" smtClean="0"/>
              <a:t>enregistre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uniquement</a:t>
            </a:r>
            <a:r>
              <a:rPr lang="en-US" b="0" baseline="0" dirty="0" smtClean="0"/>
              <a:t> les </a:t>
            </a:r>
            <a:r>
              <a:rPr lang="en-US" b="0" baseline="0" dirty="0" err="1" smtClean="0"/>
              <a:t>références</a:t>
            </a:r>
            <a:r>
              <a:rPr lang="en-US" b="0" baseline="0" dirty="0" smtClean="0"/>
              <a:t> effectives, </a:t>
            </a:r>
            <a:r>
              <a:rPr lang="en-US" b="0" baseline="0" dirty="0" err="1" smtClean="0"/>
              <a:t>mais</a:t>
            </a:r>
            <a:r>
              <a:rPr lang="en-US" b="0" baseline="0" dirty="0" smtClean="0"/>
              <a:t> les </a:t>
            </a:r>
            <a:r>
              <a:rPr lang="en-US" b="0" baseline="0" dirty="0" err="1" smtClean="0"/>
              <a:t>membres</a:t>
            </a:r>
            <a:r>
              <a:rPr lang="en-US" b="0" baseline="0" dirty="0" smtClean="0"/>
              <a:t> du </a:t>
            </a:r>
            <a:r>
              <a:rPr lang="en-US" b="0" baseline="0" dirty="0" err="1" smtClean="0"/>
              <a:t>réseau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doivent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toujours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effectuer</a:t>
            </a:r>
            <a:r>
              <a:rPr lang="en-US" b="0" baseline="0" dirty="0" smtClean="0"/>
              <a:t> le </a:t>
            </a:r>
            <a:r>
              <a:rPr lang="en-US" b="0" baseline="0" dirty="0" err="1" smtClean="0"/>
              <a:t>suivi</a:t>
            </a:r>
            <a:r>
              <a:rPr lang="en-US" b="0" baseline="0" dirty="0" smtClean="0"/>
              <a:t> du </a:t>
            </a:r>
            <a:r>
              <a:rPr lang="en-US" b="0" baseline="0" dirty="0" err="1" smtClean="0"/>
              <a:t>nombre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références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générées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afin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déterminer</a:t>
            </a:r>
            <a:r>
              <a:rPr lang="en-US" b="0" baseline="0" dirty="0" smtClean="0"/>
              <a:t> le </a:t>
            </a:r>
            <a:r>
              <a:rPr lang="en-US" b="0" baseline="0" dirty="0" err="1" smtClean="0"/>
              <a:t>taux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réussite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ce</a:t>
            </a:r>
            <a:r>
              <a:rPr lang="en-US" b="0" baseline="0" dirty="0" smtClean="0"/>
              <a:t> qui </a:t>
            </a:r>
            <a:r>
              <a:rPr lang="en-US" b="0" baseline="0" dirty="0" err="1" smtClean="0"/>
              <a:t>est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particulièrement</a:t>
            </a:r>
            <a:r>
              <a:rPr lang="en-US" b="0" baseline="0" dirty="0" smtClean="0"/>
              <a:t> important pour les </a:t>
            </a:r>
            <a:r>
              <a:rPr lang="en-US" b="0" baseline="0" dirty="0" err="1" smtClean="0"/>
              <a:t>soins</a:t>
            </a:r>
            <a:r>
              <a:rPr lang="en-US" b="0" baseline="0" dirty="0" smtClean="0"/>
              <a:t> et le </a:t>
            </a:r>
            <a:r>
              <a:rPr lang="en-US" b="0" baseline="0" dirty="0" err="1" smtClean="0"/>
              <a:t>traitement</a:t>
            </a:r>
            <a:r>
              <a:rPr lang="en-US" b="0" baseline="0" dirty="0" smtClean="0"/>
              <a:t> VIH, pour </a:t>
            </a:r>
            <a:r>
              <a:rPr lang="en-US" b="0" baseline="0" dirty="0" err="1" smtClean="0"/>
              <a:t>lesquels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il</a:t>
            </a:r>
            <a:r>
              <a:rPr lang="en-US" b="0" baseline="0" dirty="0" smtClean="0"/>
              <a:t> y a beaucoup de </a:t>
            </a:r>
            <a:r>
              <a:rPr lang="en-US" b="0" baseline="0" dirty="0" err="1" smtClean="0"/>
              <a:t>pression</a:t>
            </a:r>
            <a:r>
              <a:rPr lang="en-US" b="0" baseline="0" dirty="0" smtClean="0"/>
              <a:t> de la part des </a:t>
            </a:r>
            <a:r>
              <a:rPr lang="en-US" b="0" baseline="0" dirty="0" err="1" smtClean="0"/>
              <a:t>donateurs</a:t>
            </a:r>
            <a:r>
              <a:rPr lang="en-US" b="0" baseline="0" dirty="0" smtClean="0"/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3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4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the language gets you the guides in other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1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 </a:t>
            </a:r>
            <a:r>
              <a:rPr lang="en-US" baseline="0" dirty="0" err="1" smtClean="0"/>
              <a:t>nombreux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membres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réseau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n’enregistrent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l’âge</a:t>
            </a:r>
            <a:r>
              <a:rPr lang="en-US" baseline="0" dirty="0" smtClean="0"/>
              <a:t> du tout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enregistrent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l’âge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manière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incomplète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membres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réseau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enregistrer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relatives à </a:t>
            </a:r>
            <a:r>
              <a:rPr lang="en-US" baseline="0" dirty="0" err="1" smtClean="0"/>
              <a:t>l’âge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afin</a:t>
            </a:r>
            <a:r>
              <a:rPr lang="en-US" baseline="0" dirty="0" smtClean="0"/>
              <a:t> que nous </a:t>
            </a:r>
            <a:r>
              <a:rPr lang="en-US" baseline="0" dirty="0" err="1" smtClean="0"/>
              <a:t>puissions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satisfaire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notre</a:t>
            </a:r>
            <a:r>
              <a:rPr lang="en-US" baseline="0" dirty="0" smtClean="0"/>
              <a:t> engagement.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79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GB" dirty="0"/>
              <a:t>In addition to this webinar, </a:t>
            </a:r>
            <a:r>
              <a:rPr lang="en-GB" dirty="0" smtClean="0"/>
              <a:t>we </a:t>
            </a:r>
            <a:r>
              <a:rPr lang="en-GB" dirty="0"/>
              <a:t>will be available to work with each platform, one-on-one, in December as you </a:t>
            </a:r>
            <a:r>
              <a:rPr lang="en-GB" dirty="0" smtClean="0"/>
              <a:t>begin preparing data for HSR 2.0,</a:t>
            </a:r>
            <a:r>
              <a:rPr lang="en-GB" baseline="0" dirty="0" smtClean="0"/>
              <a:t> which will go live on </a:t>
            </a:r>
            <a:r>
              <a:rPr lang="en-GB" dirty="0" smtClean="0"/>
              <a:t>January 1. We</a:t>
            </a:r>
            <a:r>
              <a:rPr lang="en-GB" baseline="0" dirty="0" smtClean="0"/>
              <a:t> can especially help with preparing the compilation of 2016 Malaria and Child Survival data, and data for all of the new modules.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D19E-01ED-4CF2-B2BF-D1AB8FE06F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87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reporting window for 2016 will be limited to 1-12 January.  After this, no 2016 services can be reported. PSI/W will consider 2016 to be an incomplete baseline so no one needs to stress if their data is incomplete. 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MCSD services that are new in the HSR can be reported in that window. Countries may want to get their data compiled and ready.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to Cristina and Lek with questions.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communicate softly on the FP adopters.  We anticipate that not all countries will be able to report on adopters = first-time users + lapsed users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do a synthesis of the data forms that are being used to see which countries are collecting data on first-time users and lapsed users (or current users).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work with each country to understand what is being reported so we can represent the programs fairly and not impose a inaccurate definition.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may be changes to the definition for lapsed users, from 3 months to previous use.  The meeting on 9 December will finalize this. 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will request data forms from all countries unless Colleen already has the forms.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AD19E-01ED-4CF2-B2BF-D1AB8FE06FC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0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2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Cas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 de </a:t>
            </a: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fièvre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-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63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Cas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 de </a:t>
            </a: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fièvre</a:t>
            </a:r>
            <a:r>
              <a:rPr lang="en-US" sz="1200" b="0" kern="1200" dirty="0" smtClean="0">
                <a:solidFill>
                  <a:schemeClr val="tx1"/>
                </a:solidFill>
                <a:latin typeface="Times" pitchFamily="27" charset="0"/>
                <a:ea typeface="+mn-ea"/>
                <a:cs typeface="+mn-cs"/>
              </a:rPr>
              <a:t>-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" pitchFamily="27" charset="0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rgbClr val="73A534"/>
                </a:solidFill>
                <a:latin typeface="Times" pitchFamily="27" charset="0"/>
                <a:ea typeface="Calibri Light" charset="0"/>
                <a:cs typeface="Calibri Light" charset="0"/>
              </a:rPr>
              <a:t>Par CPS, Par </a:t>
            </a:r>
            <a:r>
              <a:rPr lang="en-US" sz="800" kern="1200" dirty="0" err="1" smtClean="0">
                <a:solidFill>
                  <a:srgbClr val="73A534"/>
                </a:solidFill>
                <a:latin typeface="Times" pitchFamily="27" charset="0"/>
                <a:ea typeface="Calibri Light" charset="0"/>
                <a:cs typeface="Calibri Light" charset="0"/>
              </a:rPr>
              <a:t>groupe</a:t>
            </a:r>
            <a:r>
              <a:rPr lang="en-US" sz="800" kern="1200" dirty="0" smtClean="0">
                <a:solidFill>
                  <a:srgbClr val="73A534"/>
                </a:solidFill>
                <a:latin typeface="Times" pitchFamily="27" charset="0"/>
                <a:ea typeface="Calibri Light" charset="0"/>
                <a:cs typeface="Calibri Light" charset="0"/>
              </a:rPr>
              <a:t> </a:t>
            </a:r>
            <a:r>
              <a:rPr lang="en-US" sz="800" kern="1200" dirty="0" err="1" smtClean="0">
                <a:solidFill>
                  <a:srgbClr val="73A534"/>
                </a:solidFill>
                <a:latin typeface="Times" pitchFamily="27" charset="0"/>
                <a:ea typeface="Calibri Light" charset="0"/>
                <a:cs typeface="Calibri Light" charset="0"/>
              </a:rPr>
              <a:t>d’âge</a:t>
            </a:r>
            <a:endParaRPr lang="en-US" sz="800" kern="1200" dirty="0" smtClean="0">
              <a:solidFill>
                <a:srgbClr val="73A534"/>
              </a:solidFill>
              <a:latin typeface="Times" pitchFamily="27" charset="0"/>
              <a:ea typeface="Calibri Light" charset="0"/>
              <a:cs typeface="Calibri Ligh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Résultats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 de tests </a:t>
            </a: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positifs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-</a:t>
            </a:r>
            <a:r>
              <a:rPr lang="en-US" sz="800" dirty="0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Par CPS, Par </a:t>
            </a:r>
            <a:r>
              <a:rPr lang="en-US" sz="800" dirty="0" err="1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groupe</a:t>
            </a:r>
            <a:r>
              <a:rPr lang="en-US" sz="800" dirty="0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 </a:t>
            </a:r>
            <a:r>
              <a:rPr lang="en-US" sz="800" dirty="0" err="1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d’âge</a:t>
            </a:r>
            <a:endParaRPr lang="en-US" sz="800" dirty="0" smtClean="0">
              <a:solidFill>
                <a:srgbClr val="73A534"/>
              </a:solidFill>
              <a:latin typeface="Arial" panose="020B0604020202020204"/>
              <a:ea typeface="Calibri Light" charset="0"/>
              <a:cs typeface="Calibri Ligh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err="1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Traitement</a:t>
            </a:r>
            <a:r>
              <a:rPr lang="en-US" sz="800" b="1" kern="1200" dirty="0" smtClean="0">
                <a:solidFill>
                  <a:schemeClr val="bg1"/>
                </a:solidFill>
                <a:latin typeface="Times" pitchFamily="27" charset="0"/>
                <a:ea typeface="+mn-ea"/>
                <a:cs typeface="+mn-cs"/>
              </a:rPr>
              <a:t>-</a:t>
            </a:r>
            <a:r>
              <a:rPr lang="en-US" sz="800" dirty="0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Par CPS, Par </a:t>
            </a:r>
            <a:r>
              <a:rPr lang="en-US" sz="800" dirty="0" err="1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produit</a:t>
            </a:r>
            <a:r>
              <a:rPr lang="en-US" sz="800" dirty="0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, Par </a:t>
            </a:r>
            <a:r>
              <a:rPr lang="en-US" sz="800" dirty="0" err="1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groupe</a:t>
            </a:r>
            <a:r>
              <a:rPr lang="en-US" sz="800" dirty="0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 </a:t>
            </a:r>
            <a:r>
              <a:rPr lang="en-US" sz="800" dirty="0" err="1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d’âge</a:t>
            </a:r>
            <a:endParaRPr lang="en-US" sz="800" dirty="0" smtClean="0">
              <a:solidFill>
                <a:srgbClr val="73A534"/>
              </a:solidFill>
              <a:latin typeface="Arial" panose="020B0604020202020204"/>
              <a:ea typeface="Calibri Light" charset="0"/>
              <a:cs typeface="Calibri Light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1" kern="1200" dirty="0" smtClean="0">
              <a:solidFill>
                <a:schemeClr val="bg1"/>
              </a:solidFill>
              <a:latin typeface="Times" pitchFamily="27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1" kern="1200" dirty="0" smtClean="0">
              <a:solidFill>
                <a:schemeClr val="bg1"/>
              </a:solidFill>
              <a:latin typeface="Times" pitchFamily="27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1" kern="1200" dirty="0" smtClean="0">
              <a:solidFill>
                <a:schemeClr val="bg1"/>
              </a:solidFill>
              <a:latin typeface="Times" pitchFamily="27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Vérifications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Les pays ne </a:t>
            </a:r>
            <a:r>
              <a:rPr lang="en-US" baseline="0" dirty="0" err="1" smtClean="0"/>
              <a:t>doivent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saisir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chiffres</a:t>
            </a:r>
            <a:r>
              <a:rPr lang="en-US" baseline="0" dirty="0" smtClean="0"/>
              <a:t> À LA FOIS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l’élément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« </a:t>
            </a:r>
            <a:r>
              <a:rPr lang="en-US" baseline="0" dirty="0" err="1" smtClean="0"/>
              <a:t>supplémentation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multivitaminée</a:t>
            </a:r>
            <a:r>
              <a:rPr lang="en-US" baseline="0" dirty="0" smtClean="0"/>
              <a:t> » et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l’élément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« </a:t>
            </a:r>
            <a:r>
              <a:rPr lang="en-US" baseline="0" dirty="0" err="1" smtClean="0"/>
              <a:t>supplémentation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acide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folique</a:t>
            </a:r>
            <a:r>
              <a:rPr lang="en-US" baseline="0" dirty="0" smtClean="0"/>
              <a:t> ». </a:t>
            </a:r>
            <a:r>
              <a:rPr lang="en-US" baseline="0" dirty="0" err="1" smtClean="0"/>
              <a:t>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uniquement</a:t>
            </a:r>
            <a:r>
              <a:rPr lang="en-US" baseline="0" dirty="0" smtClean="0"/>
              <a:t> informer </a:t>
            </a:r>
            <a:r>
              <a:rPr lang="en-US" baseline="0" dirty="0" err="1" smtClean="0"/>
              <a:t>l’un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l’autre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solidFill>
                  <a:schemeClr val="tx1"/>
                </a:solidFill>
              </a:rPr>
              <a:t>-  Le </a:t>
            </a:r>
            <a:r>
              <a:rPr lang="en-US" baseline="0" dirty="0" err="1" smtClean="0">
                <a:solidFill>
                  <a:schemeClr val="tx1"/>
                </a:solidFill>
              </a:rPr>
              <a:t>nombre</a:t>
            </a:r>
            <a:r>
              <a:rPr lang="en-US" baseline="0" dirty="0" smtClean="0">
                <a:solidFill>
                  <a:schemeClr val="tx1"/>
                </a:solidFill>
              </a:rPr>
              <a:t> total de femmes </a:t>
            </a:r>
            <a:r>
              <a:rPr lang="en-US" baseline="0" dirty="0" err="1" smtClean="0">
                <a:solidFill>
                  <a:schemeClr val="tx1"/>
                </a:solidFill>
              </a:rPr>
              <a:t>surveillées</a:t>
            </a:r>
            <a:r>
              <a:rPr lang="en-US" baseline="0" dirty="0" smtClean="0">
                <a:solidFill>
                  <a:schemeClr val="tx1"/>
                </a:solidFill>
              </a:rPr>
              <a:t> pour le </a:t>
            </a:r>
            <a:r>
              <a:rPr lang="en-US" baseline="0" dirty="0" err="1" smtClean="0">
                <a:solidFill>
                  <a:schemeClr val="tx1"/>
                </a:solidFill>
              </a:rPr>
              <a:t>diabète</a:t>
            </a:r>
            <a:r>
              <a:rPr lang="en-US" baseline="0" dirty="0" smtClean="0">
                <a:solidFill>
                  <a:schemeClr val="tx1"/>
                </a:solidFill>
              </a:rPr>
              <a:t> et le </a:t>
            </a:r>
            <a:r>
              <a:rPr lang="en-US" baseline="0" dirty="0" err="1" smtClean="0">
                <a:solidFill>
                  <a:schemeClr val="tx1"/>
                </a:solidFill>
              </a:rPr>
              <a:t>nombre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totale</a:t>
            </a:r>
            <a:r>
              <a:rPr lang="en-US" baseline="0" dirty="0" smtClean="0">
                <a:solidFill>
                  <a:schemeClr val="tx1"/>
                </a:solidFill>
              </a:rPr>
              <a:t> de femmes </a:t>
            </a:r>
            <a:r>
              <a:rPr lang="en-US" baseline="0" dirty="0" err="1" smtClean="0">
                <a:solidFill>
                  <a:schemeClr val="tx1"/>
                </a:solidFill>
              </a:rPr>
              <a:t>traitées</a:t>
            </a:r>
            <a:r>
              <a:rPr lang="en-US" baseline="0" dirty="0" smtClean="0">
                <a:solidFill>
                  <a:schemeClr val="tx1"/>
                </a:solidFill>
              </a:rPr>
              <a:t> avec des </a:t>
            </a:r>
            <a:r>
              <a:rPr lang="en-US" baseline="0" dirty="0" err="1" smtClean="0">
                <a:solidFill>
                  <a:schemeClr val="tx1"/>
                </a:solidFill>
              </a:rPr>
              <a:t>médicaments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devraient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être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différents</a:t>
            </a:r>
            <a:r>
              <a:rPr lang="en-US" baseline="0" dirty="0" smtClean="0">
                <a:solidFill>
                  <a:schemeClr val="tx1"/>
                </a:solidFill>
              </a:rPr>
              <a:t> (</a:t>
            </a:r>
            <a:r>
              <a:rPr lang="en-US" baseline="0" dirty="0" err="1" smtClean="0">
                <a:solidFill>
                  <a:schemeClr val="tx1"/>
                </a:solidFill>
              </a:rPr>
              <a:t>cette</a:t>
            </a:r>
            <a:r>
              <a:rPr lang="en-US" baseline="0" dirty="0" smtClean="0">
                <a:solidFill>
                  <a:schemeClr val="tx1"/>
                </a:solidFill>
              </a:rPr>
              <a:t> exigence </a:t>
            </a:r>
            <a:r>
              <a:rPr lang="en-US" baseline="0" dirty="0" err="1" smtClean="0">
                <a:solidFill>
                  <a:schemeClr val="tx1"/>
                </a:solidFill>
              </a:rPr>
              <a:t>n’est</a:t>
            </a:r>
            <a:r>
              <a:rPr lang="en-US" baseline="0" dirty="0" smtClean="0">
                <a:solidFill>
                  <a:schemeClr val="tx1"/>
                </a:solidFill>
              </a:rPr>
              <a:t> pas </a:t>
            </a:r>
            <a:r>
              <a:rPr lang="en-US" baseline="0" dirty="0" err="1" smtClean="0">
                <a:solidFill>
                  <a:schemeClr val="tx1"/>
                </a:solidFill>
              </a:rPr>
              <a:t>compliquée</a:t>
            </a:r>
            <a:r>
              <a:rPr lang="en-US" baseline="0" dirty="0" smtClean="0">
                <a:solidFill>
                  <a:schemeClr val="tx1"/>
                </a:solidFill>
              </a:rPr>
              <a:t> à respecter, </a:t>
            </a:r>
            <a:r>
              <a:rPr lang="en-US" baseline="0" dirty="0" err="1" smtClean="0">
                <a:solidFill>
                  <a:schemeClr val="tx1"/>
                </a:solidFill>
              </a:rPr>
              <a:t>mais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si</a:t>
            </a:r>
            <a:r>
              <a:rPr lang="en-US" baseline="0" dirty="0" smtClean="0">
                <a:solidFill>
                  <a:schemeClr val="tx1"/>
                </a:solidFill>
              </a:rPr>
              <a:t> les </a:t>
            </a:r>
            <a:r>
              <a:rPr lang="en-US" baseline="0" dirty="0" err="1" smtClean="0">
                <a:solidFill>
                  <a:schemeClr val="tx1"/>
                </a:solidFill>
              </a:rPr>
              <a:t>chiffres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sont</a:t>
            </a:r>
            <a:r>
              <a:rPr lang="en-US" baseline="0" dirty="0" smtClean="0">
                <a:solidFill>
                  <a:schemeClr val="tx1"/>
                </a:solidFill>
              </a:rPr>
              <a:t> les </a:t>
            </a:r>
            <a:r>
              <a:rPr lang="en-US" baseline="0" dirty="0" err="1" smtClean="0">
                <a:solidFill>
                  <a:schemeClr val="tx1"/>
                </a:solidFill>
              </a:rPr>
              <a:t>mêmes</a:t>
            </a:r>
            <a:r>
              <a:rPr lang="en-US" baseline="0" dirty="0" smtClean="0">
                <a:solidFill>
                  <a:schemeClr val="tx1"/>
                </a:solidFill>
              </a:rPr>
              <a:t>, </a:t>
            </a:r>
            <a:r>
              <a:rPr lang="en-US" baseline="0" dirty="0" err="1" smtClean="0">
                <a:solidFill>
                  <a:schemeClr val="tx1"/>
                </a:solidFill>
              </a:rPr>
              <a:t>une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fenêtre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contextuelle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devrait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s’ouvrir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rappelant</a:t>
            </a:r>
            <a:r>
              <a:rPr lang="en-US" baseline="0" dirty="0" smtClean="0">
                <a:solidFill>
                  <a:schemeClr val="tx1"/>
                </a:solidFill>
              </a:rPr>
              <a:t> la </a:t>
            </a:r>
            <a:r>
              <a:rPr lang="en-US" baseline="0" dirty="0" err="1" smtClean="0">
                <a:solidFill>
                  <a:schemeClr val="tx1"/>
                </a:solidFill>
              </a:rPr>
              <a:t>nécessité</a:t>
            </a:r>
            <a:r>
              <a:rPr lang="en-US" baseline="0" dirty="0" smtClean="0">
                <a:solidFill>
                  <a:schemeClr val="tx1"/>
                </a:solidFill>
              </a:rPr>
              <a:t> que les </a:t>
            </a:r>
            <a:r>
              <a:rPr lang="en-US" baseline="0" dirty="0" err="1" smtClean="0">
                <a:solidFill>
                  <a:schemeClr val="tx1"/>
                </a:solidFill>
              </a:rPr>
              <a:t>chiffres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doivent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être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différents</a:t>
            </a:r>
            <a:r>
              <a:rPr lang="en-US" baseline="0" dirty="0" smtClean="0">
                <a:solidFill>
                  <a:schemeClr val="tx1"/>
                </a:solidFill>
              </a:rPr>
              <a:t> et </a:t>
            </a:r>
            <a:r>
              <a:rPr lang="en-US" baseline="0" dirty="0" err="1" smtClean="0">
                <a:solidFill>
                  <a:schemeClr val="tx1"/>
                </a:solidFill>
              </a:rPr>
              <a:t>demandant</a:t>
            </a:r>
            <a:r>
              <a:rPr lang="en-US" baseline="0" dirty="0" smtClean="0">
                <a:solidFill>
                  <a:schemeClr val="tx1"/>
                </a:solidFill>
              </a:rPr>
              <a:t> de </a:t>
            </a:r>
            <a:r>
              <a:rPr lang="en-US" baseline="0" dirty="0" err="1" smtClean="0">
                <a:solidFill>
                  <a:schemeClr val="tx1"/>
                </a:solidFill>
              </a:rPr>
              <a:t>vérifier</a:t>
            </a:r>
            <a:r>
              <a:rPr lang="en-US" baseline="0" dirty="0" smtClean="0">
                <a:solidFill>
                  <a:schemeClr val="tx1"/>
                </a:solidFill>
              </a:rPr>
              <a:t> à nouveau les </a:t>
            </a:r>
            <a:r>
              <a:rPr lang="en-US" baseline="0" dirty="0" err="1" smtClean="0">
                <a:solidFill>
                  <a:schemeClr val="tx1"/>
                </a:solidFill>
              </a:rPr>
              <a:t>chiffres</a:t>
            </a:r>
            <a:r>
              <a:rPr lang="en-US" baseline="0" dirty="0" smtClean="0">
                <a:solidFill>
                  <a:schemeClr val="tx1"/>
                </a:solidFill>
              </a:rPr>
              <a:t> exacts).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" pitchFamily="27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410200"/>
            <a:ext cx="4419600" cy="685800"/>
          </a:xfrm>
        </p:spPr>
        <p:txBody>
          <a:bodyPr/>
          <a:lstStyle>
            <a:lvl1pPr marL="0" indent="0">
              <a:buNone/>
              <a:defRPr sz="18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INSERT NAME or more info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400800"/>
            <a:ext cx="6019800" cy="381000"/>
          </a:xfrm>
        </p:spPr>
        <p:txBody>
          <a:bodyPr/>
          <a:lstStyle>
            <a:lvl1pPr marL="0" indent="0"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1 January 2016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998265"/>
            <a:ext cx="1104899" cy="6858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838200" y="4495800"/>
            <a:ext cx="7315200" cy="762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5306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828800"/>
            <a:ext cx="3657600" cy="182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7400" y="3810000"/>
            <a:ext cx="36322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7F09CF4E-4090-4222-80FF-4421927194DA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F2ABA7-423C-41B5-9625-1F015DD27D6F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438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noFill/>
              <a:effectLst/>
              <a:latin typeface="Times" pitchFamily="27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90800"/>
            <a:ext cx="9144000" cy="762000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194749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Connect with 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12076"/>
            <a:ext cx="464126" cy="464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50475"/>
            <a:ext cx="464126" cy="46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88874"/>
            <a:ext cx="464126" cy="464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12076"/>
            <a:ext cx="464126" cy="464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42" y="3419994"/>
            <a:ext cx="464126" cy="464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88874"/>
            <a:ext cx="464126" cy="46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3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d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3810000"/>
            <a:ext cx="10668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Donor logo here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438400" y="3810000"/>
            <a:ext cx="10668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Donor logo here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038600" y="3810000"/>
            <a:ext cx="10668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Donor logo here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655425" y="3810000"/>
            <a:ext cx="10668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Donor logo here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162800" y="3810000"/>
            <a:ext cx="10668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Donor logo here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8194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Thank you.</a:t>
            </a:r>
            <a:endParaRPr lang="en-US" sz="34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9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2438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6000" dirty="0" smtClean="0">
                <a:solidFill>
                  <a:schemeClr val="accent1"/>
                </a:solidFill>
                <a:latin typeface="+mj-lt"/>
              </a:rPr>
              <a:t>Questions? </a:t>
            </a:r>
            <a:br>
              <a:rPr lang="en-US" sz="6000" dirty="0" smtClean="0">
                <a:solidFill>
                  <a:schemeClr val="accent1"/>
                </a:solidFill>
                <a:latin typeface="+mj-lt"/>
              </a:rPr>
            </a:br>
            <a:r>
              <a:rPr lang="en-US" sz="6000" dirty="0" smtClean="0">
                <a:solidFill>
                  <a:schemeClr val="accent1"/>
                </a:solidFill>
                <a:latin typeface="+mj-lt"/>
              </a:rPr>
              <a:t>Comments?</a:t>
            </a:r>
            <a:endParaRPr lang="en-US" sz="6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87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410200"/>
            <a:ext cx="4419600" cy="685800"/>
          </a:xfrm>
        </p:spPr>
        <p:txBody>
          <a:bodyPr/>
          <a:lstStyle>
            <a:lvl1pPr marL="0" indent="0">
              <a:buNone/>
              <a:defRPr sz="18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INSERT NAME or more info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400800"/>
            <a:ext cx="6019800" cy="381000"/>
          </a:xfrm>
        </p:spPr>
        <p:txBody>
          <a:bodyPr/>
          <a:lstStyle>
            <a:lvl1pPr marL="0" indent="0"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1 January 2016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620000" y="5867400"/>
            <a:ext cx="1447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7" charset="0"/>
            </a:endParaRPr>
          </a:p>
        </p:txBody>
      </p:sp>
      <p:sp>
        <p:nvSpPr>
          <p:cNvPr id="9" name="Title 14"/>
          <p:cNvSpPr>
            <a:spLocks noGrp="1"/>
          </p:cNvSpPr>
          <p:nvPr>
            <p:ph type="title" hasCustomPrompt="1"/>
          </p:nvPr>
        </p:nvSpPr>
        <p:spPr>
          <a:xfrm>
            <a:off x="838200" y="4495800"/>
            <a:ext cx="7315200" cy="762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998265"/>
            <a:ext cx="11048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 hasCustomPrompt="1"/>
          </p:nvPr>
        </p:nvSpPr>
        <p:spPr>
          <a:xfrm>
            <a:off x="609600" y="3048000"/>
            <a:ext cx="7658100" cy="660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 over need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F2ABA7-423C-41B5-9625-1F015DD27D6F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76600" y="3733800"/>
            <a:ext cx="21336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3733800"/>
            <a:ext cx="2133600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7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930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Times" pitchFamily="2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530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7526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7DC832D5-EC85-4D26-8EF6-CF56E74AEF02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3581400" cy="411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743199"/>
            <a:ext cx="3582988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3584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43200"/>
            <a:ext cx="3581400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033CA63E-CF4B-4425-AFBF-2D00061DDF27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2C77BD59-AB6A-480E-8037-410EA628C7E5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3152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066799"/>
            <a:ext cx="73152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86400"/>
            <a:ext cx="7315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E5B22B37-D556-46B7-BFA3-9FD0B9267130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49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dirty="0">
                <a:latin typeface="Montserrat-Regular"/>
                <a:cs typeface="Montserrat-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 smtClean="0">
                <a:solidFill>
                  <a:schemeClr val="accent1"/>
                </a:solidFill>
                <a:latin typeface="Montserrat-Regular"/>
                <a:cs typeface="Montserrat-Regular"/>
              </a:defRPr>
            </a:lvl1pPr>
          </a:lstStyle>
          <a:p>
            <a:pPr>
              <a:defRPr/>
            </a:pPr>
            <a:fld id="{C5F2ABA7-423C-41B5-9625-1F015DD27D6F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077200" y="6172200"/>
            <a:ext cx="859366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6" r:id="rId2"/>
    <p:sldLayoutId id="2147483746" r:id="rId3"/>
    <p:sldLayoutId id="2147483784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5" r:id="rId10"/>
    <p:sldLayoutId id="2147483749" r:id="rId11"/>
    <p:sldLayoutId id="2147483768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0" i="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Font typeface="Wingdings" pitchFamily="2" charset="2"/>
        <a:buChar char="§"/>
        <a:defRPr sz="24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•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2000">
          <a:solidFill>
            <a:schemeClr val="tx1"/>
          </a:solidFill>
          <a:latin typeface="+mn-lt"/>
          <a:cs typeface="Roboto Thi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psi.freshdesk.com/en/support/solu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coakes@psi.org" TargetMode="External"/><Relationship Id="rId3" Type="http://schemas.openxmlformats.org/officeDocument/2006/relationships/hyperlink" Target="mailto:mxiong@psilaos.org" TargetMode="External"/><Relationship Id="rId7" Type="http://schemas.openxmlformats.org/officeDocument/2006/relationships/hyperlink" Target="mailto:gleslie@psi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tkambeu@psi.org.zw" TargetMode="External"/><Relationship Id="rId11" Type="http://schemas.openxmlformats.org/officeDocument/2006/relationships/hyperlink" Target="https://helppsi.zendesk.com/hc/en-us/categories/200083726-HSR-Knowledge-Base" TargetMode="External"/><Relationship Id="rId5" Type="http://schemas.openxmlformats.org/officeDocument/2006/relationships/hyperlink" Target="mailto:ntaruberekera@psi.org" TargetMode="External"/><Relationship Id="rId10" Type="http://schemas.openxmlformats.org/officeDocument/2006/relationships/hyperlink" Target="mailto:lngamkitpaiboon@psi.org" TargetMode="External"/><Relationship Id="rId4" Type="http://schemas.openxmlformats.org/officeDocument/2006/relationships/hyperlink" Target="mailto:ccastellan@pasmo-ca.org" TargetMode="External"/><Relationship Id="rId9" Type="http://schemas.openxmlformats.org/officeDocument/2006/relationships/hyperlink" Target="mailto:clussiana@psi.or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reidy@psi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comments" Target="../comments/comment1.xml"/><Relationship Id="rId5" Type="http://schemas.openxmlformats.org/officeDocument/2006/relationships/hyperlink" Target="mailto:clussiana@psi.org" TargetMode="External"/><Relationship Id="rId4" Type="http://schemas.openxmlformats.org/officeDocument/2006/relationships/hyperlink" Target="mailto:coakes@psi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7720" y="4495800"/>
            <a:ext cx="7924800" cy="762000"/>
          </a:xfrm>
        </p:spPr>
        <p:txBody>
          <a:bodyPr/>
          <a:lstStyle/>
          <a:p>
            <a:r>
              <a:rPr lang="en-US" sz="3600" dirty="0" smtClean="0"/>
              <a:t>RSS 2.0 – Un RSS plus </a:t>
            </a:r>
            <a:r>
              <a:rPr lang="en-US" sz="3600" dirty="0" err="1" smtClean="0"/>
              <a:t>efficace</a:t>
            </a:r>
            <a:r>
              <a:rPr lang="en-US" sz="3600" dirty="0" smtClean="0"/>
              <a:t> et plus </a:t>
            </a:r>
            <a:r>
              <a:rPr lang="en-US" sz="3600" dirty="0" err="1" smtClean="0"/>
              <a:t>rationnel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5486400"/>
            <a:ext cx="6096000" cy="685800"/>
          </a:xfrm>
        </p:spPr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des </a:t>
            </a:r>
            <a:r>
              <a:rPr lang="en-US" dirty="0" err="1" smtClean="0"/>
              <a:t>programmes</a:t>
            </a:r>
            <a:r>
              <a:rPr lang="en-US" dirty="0" smtClean="0"/>
              <a:t>, </a:t>
            </a:r>
            <a:r>
              <a:rPr lang="en-US" dirty="0" err="1" smtClean="0"/>
              <a:t>Systèmes</a:t>
            </a:r>
            <a:r>
              <a:rPr lang="en-US" dirty="0" smtClean="0"/>
              <a:t> de </a:t>
            </a:r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opérations</a:t>
            </a:r>
            <a:r>
              <a:rPr lang="en-US" dirty="0" smtClean="0"/>
              <a:t> à </a:t>
            </a:r>
            <a:r>
              <a:rPr lang="en-US" dirty="0" err="1" smtClean="0"/>
              <a:t>l’échelle</a:t>
            </a:r>
            <a:r>
              <a:rPr lang="en-US" dirty="0" smtClean="0"/>
              <a:t> </a:t>
            </a:r>
            <a:r>
              <a:rPr lang="en-US" dirty="0" err="1" smtClean="0"/>
              <a:t>mondiale</a:t>
            </a:r>
            <a:r>
              <a:rPr lang="en-US" dirty="0" smtClean="0"/>
              <a:t> et Justification des </a:t>
            </a:r>
            <a:r>
              <a:rPr lang="en-US" dirty="0" err="1" smtClean="0"/>
              <a:t>mises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fr-FR" dirty="0"/>
              <a:t>œuvre </a:t>
            </a:r>
            <a:endParaRPr lang="en-US" dirty="0" smtClean="0"/>
          </a:p>
          <a:p>
            <a:r>
              <a:rPr lang="en-US" dirty="0" err="1" smtClean="0"/>
              <a:t>Septembre</a:t>
            </a:r>
            <a:r>
              <a:rPr lang="en-US" dirty="0" smtClean="0"/>
              <a:t> 2016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8200" y="5410200"/>
            <a:ext cx="609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94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10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4508500" cy="26924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1066800" y="1143000"/>
            <a:ext cx="7315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Paludisme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826000"/>
            <a:ext cx="2692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dirty="0" smtClean="0"/>
              <a:t>Santé </a:t>
            </a:r>
            <a:r>
              <a:rPr lang="en-US" dirty="0" err="1" smtClean="0"/>
              <a:t>maternelle</a:t>
            </a:r>
            <a:r>
              <a:rPr lang="en-US" dirty="0" smtClean="0"/>
              <a:t> et </a:t>
            </a:r>
            <a:r>
              <a:rPr lang="en-US" dirty="0" err="1" smtClean="0"/>
              <a:t>néonatale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11</a:t>
            </a:fld>
            <a:endParaRPr lang="en-US" sz="1400" dirty="0">
              <a:latin typeface="Times" pitchFamily="27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57579" y="2286000"/>
            <a:ext cx="7895821" cy="4191000"/>
          </a:xfrm>
        </p:spPr>
        <p:txBody>
          <a:bodyPr/>
          <a:lstStyle/>
          <a:p>
            <a:pPr lvl="1"/>
            <a:r>
              <a:rPr lang="fr-FR" sz="1400" dirty="0" smtClean="0"/>
              <a:t>Femmes </a:t>
            </a:r>
            <a:r>
              <a:rPr lang="fr-FR" sz="1400" dirty="0"/>
              <a:t>enceintes recevant une supplémentation en fer et en acide folique (ne faisant pas partie d’un complexe multivitaminé)</a:t>
            </a:r>
            <a:endParaRPr lang="en-US" sz="1400" dirty="0"/>
          </a:p>
          <a:p>
            <a:pPr lvl="1"/>
            <a:r>
              <a:rPr lang="fr-FR" sz="1400" dirty="0" smtClean="0"/>
              <a:t>Femmes </a:t>
            </a:r>
            <a:r>
              <a:rPr lang="fr-FR" sz="1400" dirty="0"/>
              <a:t>enceintes recevant une supplémentation multivitaminée (y compris du fer et de l’acide folique)</a:t>
            </a:r>
            <a:endParaRPr lang="en-US" sz="1400" dirty="0"/>
          </a:p>
          <a:p>
            <a:pPr lvl="1"/>
            <a:r>
              <a:rPr lang="fr-FR" sz="1400" dirty="0" smtClean="0"/>
              <a:t>Femmes </a:t>
            </a:r>
            <a:r>
              <a:rPr lang="fr-FR" sz="1400" dirty="0"/>
              <a:t>enceintes recevant une </a:t>
            </a:r>
            <a:r>
              <a:rPr lang="fr-FR" sz="1400" dirty="0" smtClean="0"/>
              <a:t>deuxième </a:t>
            </a:r>
            <a:r>
              <a:rPr lang="fr-FR" sz="1400" dirty="0"/>
              <a:t>dose de </a:t>
            </a:r>
            <a:r>
              <a:rPr lang="fr-FR" sz="1400" dirty="0" err="1"/>
              <a:t>TPIg</a:t>
            </a:r>
            <a:endParaRPr lang="en-US" sz="1400" dirty="0"/>
          </a:p>
          <a:p>
            <a:pPr lvl="1"/>
            <a:r>
              <a:rPr lang="fr-FR" sz="1400" dirty="0" smtClean="0"/>
              <a:t>Femmes </a:t>
            </a:r>
            <a:r>
              <a:rPr lang="fr-FR" sz="1400" dirty="0"/>
              <a:t>enceintes </a:t>
            </a:r>
            <a:r>
              <a:rPr lang="fr-FR" sz="1400" dirty="0" smtClean="0"/>
              <a:t>dépistées pour le diabète </a:t>
            </a:r>
            <a:r>
              <a:rPr lang="fr-FR" sz="1400" dirty="0"/>
              <a:t>gestationnel (test rapide de glycémie, test de glycémie à jeun, test de tolérance au glucose par voie orale, hémoglobine </a:t>
            </a:r>
            <a:r>
              <a:rPr lang="fr-FR" sz="1400" dirty="0" err="1"/>
              <a:t>glyquée</a:t>
            </a:r>
            <a:r>
              <a:rPr lang="fr-FR" sz="1400" dirty="0"/>
              <a:t> (HbA1C) </a:t>
            </a:r>
            <a:endParaRPr lang="en-US" sz="1400" dirty="0"/>
          </a:p>
          <a:p>
            <a:pPr lvl="1"/>
            <a:r>
              <a:rPr lang="fr-FR" sz="1400" dirty="0" smtClean="0"/>
              <a:t>Femmes </a:t>
            </a:r>
            <a:r>
              <a:rPr lang="fr-FR" sz="1400" dirty="0"/>
              <a:t>enceintes surveillées pour </a:t>
            </a:r>
            <a:r>
              <a:rPr lang="fr-FR" sz="1400" dirty="0" smtClean="0"/>
              <a:t>le diabète </a:t>
            </a:r>
            <a:r>
              <a:rPr lang="fr-FR" sz="1400" dirty="0"/>
              <a:t>gestationnel mais sans recevoir de médicaments (retournent à une consultation pour recevoir des conseils de style de vie sur le régime alimentaire, l’exercice ou la consommation de tabac / alcool, ou retournent à une consultation pour évaluer des complications (hypertension, tuberculose, rétinopathie, neuropathie, lésions rénales) </a:t>
            </a:r>
            <a:endParaRPr lang="en-US" sz="1400" dirty="0"/>
          </a:p>
          <a:p>
            <a:pPr lvl="1"/>
            <a:r>
              <a:rPr lang="fr-FR" sz="1400" dirty="0" smtClean="0"/>
              <a:t>Femmes </a:t>
            </a:r>
            <a:r>
              <a:rPr lang="fr-FR" sz="1400" dirty="0"/>
              <a:t>enceintes recevant des médicaments pour le diabète (médicaments oraux OU insuline)</a:t>
            </a:r>
            <a:endParaRPr lang="en-US" sz="1400" dirty="0"/>
          </a:p>
          <a:p>
            <a:pPr lvl="1"/>
            <a:r>
              <a:rPr lang="fr-FR" sz="1400" dirty="0" smtClean="0"/>
              <a:t>Femmes </a:t>
            </a:r>
            <a:r>
              <a:rPr lang="fr-FR" sz="1400" dirty="0"/>
              <a:t>enceintes dépistées et traitées pour pré-éclampsie (avec MgSO4)</a:t>
            </a:r>
            <a:endParaRPr lang="en-US" sz="1400" dirty="0"/>
          </a:p>
          <a:p>
            <a:pPr lvl="1"/>
            <a:r>
              <a:rPr lang="fr-FR" sz="1400" dirty="0" smtClean="0"/>
              <a:t>Femmes </a:t>
            </a:r>
            <a:r>
              <a:rPr lang="fr-FR" sz="1400" dirty="0"/>
              <a:t>enceintes recevant une moustiquaire imprégnée d’insecticide longue durée (MILD)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807289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Services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de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soins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prénatals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0971" y="1769646"/>
            <a:ext cx="98135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Par CPS</a:t>
            </a:r>
            <a:endParaRPr lang="en-US" sz="1600" dirty="0">
              <a:solidFill>
                <a:srgbClr val="73A534"/>
              </a:solidFill>
              <a:latin typeface="+mn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dirty="0" smtClean="0"/>
              <a:t>Santé </a:t>
            </a:r>
            <a:r>
              <a:rPr lang="en-US" dirty="0" err="1" smtClean="0"/>
              <a:t>maternelle</a:t>
            </a:r>
            <a:r>
              <a:rPr lang="en-US" dirty="0" smtClean="0"/>
              <a:t> et </a:t>
            </a:r>
            <a:r>
              <a:rPr lang="en-US" dirty="0" err="1" smtClean="0"/>
              <a:t>néonatale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12</a:t>
            </a:fld>
            <a:endParaRPr lang="en-US" sz="1400" dirty="0">
              <a:latin typeface="Times" pitchFamily="27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57579" y="2286000"/>
            <a:ext cx="7895821" cy="4191000"/>
          </a:xfrm>
        </p:spPr>
        <p:txBody>
          <a:bodyPr/>
          <a:lstStyle/>
          <a:p>
            <a:pPr lvl="1"/>
            <a:r>
              <a:rPr lang="fr-FR" sz="1400" dirty="0" smtClean="0"/>
              <a:t>Accouchement </a:t>
            </a:r>
            <a:r>
              <a:rPr lang="fr-FR" sz="1400" dirty="0"/>
              <a:t>dans un établissement avec une personne formée pour les accouchements</a:t>
            </a:r>
            <a:endParaRPr lang="en-US" sz="1400" dirty="0"/>
          </a:p>
          <a:p>
            <a:pPr lvl="1"/>
            <a:r>
              <a:rPr lang="fr-FR" sz="1400" dirty="0" smtClean="0"/>
              <a:t>Accouchement </a:t>
            </a:r>
            <a:r>
              <a:rPr lang="fr-FR" sz="1400" dirty="0"/>
              <a:t>dans un établissement avec soins obstétricaux d'urgence primaires </a:t>
            </a:r>
            <a:endParaRPr lang="en-US" sz="1400" dirty="0" smtClean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fr-FR" sz="1400" dirty="0" smtClean="0"/>
              <a:t>Nouveau-nés </a:t>
            </a:r>
            <a:r>
              <a:rPr lang="fr-FR" sz="1400" dirty="0"/>
              <a:t>recevant des soins essentiels (hygiène, chaleur &amp; allaitement)</a:t>
            </a:r>
            <a:endParaRPr lang="en-US" sz="1400" dirty="0"/>
          </a:p>
          <a:p>
            <a:pPr lvl="1"/>
            <a:r>
              <a:rPr lang="fr-FR" sz="1400" dirty="0" smtClean="0"/>
              <a:t>Nouveau-nés </a:t>
            </a:r>
            <a:r>
              <a:rPr lang="fr-FR" sz="1400" dirty="0"/>
              <a:t>recevant des soins de réanimation</a:t>
            </a:r>
            <a:endParaRPr lang="en-US" sz="1400" dirty="0" smtClean="0"/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r>
              <a:rPr lang="fr-FR" sz="1400" dirty="0" smtClean="0"/>
              <a:t>Nourrissons </a:t>
            </a:r>
            <a:r>
              <a:rPr lang="fr-FR" sz="1400" dirty="0"/>
              <a:t>recevant une supplémentation de vitamine A</a:t>
            </a:r>
            <a:endParaRPr lang="en-US" sz="1400" dirty="0"/>
          </a:p>
          <a:p>
            <a:pPr lvl="1"/>
            <a:r>
              <a:rPr lang="fr-FR" sz="1400" dirty="0" smtClean="0"/>
              <a:t>Nourrissons </a:t>
            </a:r>
            <a:r>
              <a:rPr lang="fr-FR" sz="1400" dirty="0"/>
              <a:t>recevant une supplémentation de zinc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807289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Accouchement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0971" y="1769646"/>
            <a:ext cx="98135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Par CPS</a:t>
            </a:r>
            <a:endParaRPr lang="en-US" sz="1600" dirty="0">
              <a:solidFill>
                <a:srgbClr val="73A534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048000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Services de santé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néonatale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338935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Services de santé infantile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7171" y="3039477"/>
            <a:ext cx="98135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Par CPS</a:t>
            </a:r>
            <a:endParaRPr lang="en-US" sz="1600" dirty="0">
              <a:solidFill>
                <a:srgbClr val="73A534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0971" y="4338935"/>
            <a:ext cx="98135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Par CPS</a:t>
            </a:r>
            <a:endParaRPr lang="en-US" sz="1600" dirty="0">
              <a:solidFill>
                <a:srgbClr val="73A534"/>
              </a:solidFill>
              <a:latin typeface="+mn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Santé </a:t>
            </a:r>
            <a:r>
              <a:rPr lang="en-US" dirty="0" err="1"/>
              <a:t>maternelle</a:t>
            </a:r>
            <a:r>
              <a:rPr lang="en-US" dirty="0"/>
              <a:t> et </a:t>
            </a:r>
            <a:r>
              <a:rPr lang="en-US" dirty="0" err="1"/>
              <a:t>néonatale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13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7" y="1635051"/>
            <a:ext cx="7848600" cy="3539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7" y="5260753"/>
            <a:ext cx="7683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Santé </a:t>
            </a:r>
            <a:r>
              <a:rPr lang="en-US" dirty="0" err="1"/>
              <a:t>maternelle</a:t>
            </a:r>
            <a:r>
              <a:rPr lang="en-US" dirty="0"/>
              <a:t> et </a:t>
            </a:r>
            <a:r>
              <a:rPr lang="en-US" dirty="0" err="1"/>
              <a:t>néonatale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14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3" y="2819400"/>
            <a:ext cx="9144000" cy="19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1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579" y="2286000"/>
            <a:ext cx="7514821" cy="4191000"/>
          </a:xfrm>
        </p:spPr>
        <p:txBody>
          <a:bodyPr/>
          <a:lstStyle/>
          <a:p>
            <a:pPr lvl="1"/>
            <a:r>
              <a:rPr lang="en-US" sz="1700" dirty="0"/>
              <a:t>Type 1</a:t>
            </a:r>
          </a:p>
          <a:p>
            <a:pPr lvl="1"/>
            <a:r>
              <a:rPr lang="en-US" sz="1700" dirty="0"/>
              <a:t>Type 2</a:t>
            </a:r>
          </a:p>
          <a:p>
            <a:pPr lvl="1"/>
            <a:r>
              <a:rPr lang="en-US" sz="1700" dirty="0"/>
              <a:t>Type </a:t>
            </a:r>
            <a:r>
              <a:rPr lang="en-US" sz="1700" dirty="0" smtClean="0"/>
              <a:t>3</a:t>
            </a:r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r>
              <a:rPr lang="en-US" sz="1700" dirty="0"/>
              <a:t>Type 1</a:t>
            </a:r>
          </a:p>
          <a:p>
            <a:pPr lvl="1"/>
            <a:r>
              <a:rPr lang="en-US" sz="1700" dirty="0"/>
              <a:t>Type 2</a:t>
            </a:r>
          </a:p>
          <a:p>
            <a:pPr lvl="1"/>
            <a:r>
              <a:rPr lang="en-US" sz="1700" dirty="0"/>
              <a:t>Type </a:t>
            </a:r>
            <a:r>
              <a:rPr lang="en-US" sz="1700" dirty="0" smtClean="0"/>
              <a:t>3</a:t>
            </a:r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r>
              <a:rPr lang="fr-FR" sz="1700" dirty="0" smtClean="0"/>
              <a:t>Foyers </a:t>
            </a:r>
            <a:r>
              <a:rPr lang="fr-FR" sz="1700" dirty="0"/>
              <a:t>ayant reçu un service de gestion des matières fécales</a:t>
            </a:r>
            <a:endParaRPr lang="en-US" sz="1700" dirty="0"/>
          </a:p>
          <a:p>
            <a:pPr lvl="1"/>
            <a:r>
              <a:rPr lang="fr-FR" sz="1700" dirty="0" smtClean="0"/>
              <a:t>Litres </a:t>
            </a:r>
            <a:r>
              <a:rPr lang="fr-FR" sz="1700" dirty="0"/>
              <a:t>de matières fécales retirées et / ou traitées en </a:t>
            </a:r>
            <a:r>
              <a:rPr lang="fr-FR" sz="1700" dirty="0" smtClean="0"/>
              <a:t>toute sécurité</a:t>
            </a: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sz="3200" dirty="0" smtClean="0"/>
              <a:t>Eau, assainissement et </a:t>
            </a:r>
            <a:r>
              <a:rPr lang="en-US" sz="3200" dirty="0" err="1" smtClean="0"/>
              <a:t>hygiène</a:t>
            </a:r>
            <a:r>
              <a:rPr lang="en-US" sz="3200" dirty="0" smtClean="0"/>
              <a:t> (WASH)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15</a:t>
            </a:fld>
            <a:endParaRPr lang="en-US" sz="1400" dirty="0">
              <a:latin typeface="Times" pitchFamily="2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07289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Toilettes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vendues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424535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Toilettes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construites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7341" y="1790243"/>
            <a:ext cx="245451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Par </a:t>
            </a:r>
            <a:r>
              <a:rPr lang="en-US" sz="1600" dirty="0" err="1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mécanisme</a:t>
            </a:r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 de </a:t>
            </a:r>
            <a:r>
              <a:rPr lang="en-US" sz="1600" dirty="0" err="1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vente</a:t>
            </a:r>
            <a:endParaRPr lang="en-US" sz="1600" dirty="0">
              <a:solidFill>
                <a:srgbClr val="73A534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948535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Gestion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des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matières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fécales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0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Eau, </a:t>
            </a:r>
            <a:r>
              <a:rPr lang="en-US" dirty="0" err="1"/>
              <a:t>assainissement</a:t>
            </a:r>
            <a:r>
              <a:rPr lang="en-US" dirty="0"/>
              <a:t> et </a:t>
            </a:r>
            <a:r>
              <a:rPr lang="en-US" dirty="0" err="1"/>
              <a:t>hygiène</a:t>
            </a:r>
            <a:r>
              <a:rPr lang="en-US" dirty="0"/>
              <a:t> (WASH)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16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4419600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800600"/>
            <a:ext cx="4660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990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Roboto Thin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Santé </a:t>
            </a:r>
            <a:r>
              <a:rPr lang="en-US" kern="0" dirty="0" err="1" smtClean="0"/>
              <a:t>sexuelle</a:t>
            </a:r>
            <a:r>
              <a:rPr lang="en-US" kern="0" dirty="0" smtClean="0"/>
              <a:t> et reproductive</a:t>
            </a:r>
            <a:endParaRPr lang="en-US" kern="0" dirty="0"/>
          </a:p>
          <a:p>
            <a:r>
              <a:rPr lang="en-US" kern="0" dirty="0" smtClean="0"/>
              <a:t> </a:t>
            </a:r>
            <a:r>
              <a:rPr lang="en-US" kern="0" dirty="0" err="1" smtClean="0"/>
              <a:t>Quelles</a:t>
            </a:r>
            <a:r>
              <a:rPr lang="en-US" kern="0" dirty="0" smtClean="0"/>
              <a:t> </a:t>
            </a:r>
            <a:r>
              <a:rPr lang="en-US" kern="0" dirty="0" err="1" smtClean="0"/>
              <a:t>sont</a:t>
            </a:r>
            <a:r>
              <a:rPr lang="en-US" kern="0" dirty="0" smtClean="0"/>
              <a:t> les </a:t>
            </a:r>
            <a:r>
              <a:rPr lang="en-US" kern="0" dirty="0" err="1" smtClean="0"/>
              <a:t>nouveautés</a:t>
            </a:r>
            <a:r>
              <a:rPr lang="en-US" kern="0" dirty="0" smtClean="0"/>
              <a:t> </a:t>
            </a:r>
            <a:r>
              <a:rPr lang="en-US" kern="0" dirty="0" err="1" smtClean="0"/>
              <a:t>ou</a:t>
            </a:r>
            <a:r>
              <a:rPr lang="en-US" kern="0" dirty="0" smtClean="0"/>
              <a:t> les </a:t>
            </a:r>
            <a:r>
              <a:rPr lang="en-US" kern="0" dirty="0" err="1" smtClean="0"/>
              <a:t>différences</a:t>
            </a:r>
            <a:r>
              <a:rPr lang="en-US" kern="0" dirty="0" smtClean="0"/>
              <a:t> 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257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660400"/>
          </a:xfrm>
        </p:spPr>
        <p:txBody>
          <a:bodyPr/>
          <a:lstStyle/>
          <a:p>
            <a:r>
              <a:rPr lang="en-US" dirty="0" smtClean="0"/>
              <a:t>Modification de la </a:t>
            </a:r>
            <a:r>
              <a:rPr lang="en-US" dirty="0" err="1" smtClean="0"/>
              <a:t>définition</a:t>
            </a:r>
            <a:r>
              <a:rPr lang="en-US" dirty="0" smtClean="0"/>
              <a:t> d’un </a:t>
            </a:r>
            <a:r>
              <a:rPr lang="en-US" dirty="0" err="1" smtClean="0"/>
              <a:t>utilisateur</a:t>
            </a:r>
            <a:r>
              <a:rPr lang="en-US" dirty="0" smtClean="0"/>
              <a:t> de contraception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18</a:t>
            </a:fld>
            <a:endParaRPr lang="en-US" sz="1400" dirty="0">
              <a:latin typeface="Times" pitchFamily="27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7391719"/>
              </p:ext>
            </p:extLst>
          </p:nvPr>
        </p:nvGraphicFramePr>
        <p:xfrm>
          <a:off x="1569720" y="1789043"/>
          <a:ext cx="60960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3200400"/>
            <a:ext cx="195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EF8615"/>
                </a:solidFill>
                <a:latin typeface="+mn-lt"/>
              </a:rPr>
              <a:t>N’a</a:t>
            </a:r>
            <a:r>
              <a:rPr lang="en-US" sz="2000" dirty="0" smtClean="0">
                <a:solidFill>
                  <a:srgbClr val="EF8615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EF8615"/>
                </a:solidFill>
                <a:latin typeface="+mn-lt"/>
              </a:rPr>
              <a:t>JAMAIS </a:t>
            </a:r>
            <a:r>
              <a:rPr lang="en-US" sz="2000" dirty="0" err="1" smtClean="0">
                <a:solidFill>
                  <a:srgbClr val="EF8615"/>
                </a:solidFill>
                <a:latin typeface="+mn-lt"/>
              </a:rPr>
              <a:t>utilisé</a:t>
            </a:r>
            <a:r>
              <a:rPr lang="en-US" sz="2000" dirty="0" smtClean="0">
                <a:solidFill>
                  <a:srgbClr val="EF8615"/>
                </a:solidFill>
                <a:latin typeface="+mn-lt"/>
              </a:rPr>
              <a:t> de contraception</a:t>
            </a:r>
            <a:endParaRPr lang="en-US" sz="2000" dirty="0">
              <a:solidFill>
                <a:srgbClr val="EF8615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200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EF8615"/>
                </a:solidFill>
                <a:latin typeface="+mn-lt"/>
              </a:rPr>
              <a:t>N’a</a:t>
            </a:r>
            <a:r>
              <a:rPr lang="en-US" sz="2000" dirty="0" smtClean="0">
                <a:solidFill>
                  <a:srgbClr val="EF8615"/>
                </a:solidFill>
                <a:latin typeface="+mn-lt"/>
              </a:rPr>
              <a:t> pas </a:t>
            </a:r>
            <a:r>
              <a:rPr lang="en-US" sz="2000" dirty="0" err="1" smtClean="0">
                <a:solidFill>
                  <a:srgbClr val="EF8615"/>
                </a:solidFill>
                <a:latin typeface="+mn-lt"/>
              </a:rPr>
              <a:t>utilisé</a:t>
            </a:r>
            <a:r>
              <a:rPr lang="en-US" sz="2000" dirty="0" smtClean="0">
                <a:solidFill>
                  <a:srgbClr val="EF8615"/>
                </a:solidFill>
                <a:latin typeface="+mn-lt"/>
              </a:rPr>
              <a:t> de contraception au </a:t>
            </a:r>
            <a:r>
              <a:rPr lang="en-US" sz="2000" dirty="0" err="1" smtClean="0">
                <a:solidFill>
                  <a:srgbClr val="EF8615"/>
                </a:solidFill>
                <a:latin typeface="+mn-lt"/>
              </a:rPr>
              <a:t>cours</a:t>
            </a:r>
            <a:r>
              <a:rPr lang="en-US" sz="2000" dirty="0" smtClean="0">
                <a:solidFill>
                  <a:srgbClr val="EF8615"/>
                </a:solidFill>
                <a:latin typeface="+mn-lt"/>
              </a:rPr>
              <a:t> des</a:t>
            </a:r>
            <a:r>
              <a:rPr lang="en-US" sz="2000" b="1" dirty="0" smtClean="0">
                <a:solidFill>
                  <a:srgbClr val="EF8615"/>
                </a:solidFill>
                <a:latin typeface="+mn-lt"/>
              </a:rPr>
              <a:t> 12 </a:t>
            </a:r>
            <a:r>
              <a:rPr lang="en-US" sz="2000" b="1" dirty="0" err="1" smtClean="0">
                <a:solidFill>
                  <a:srgbClr val="EF8615"/>
                </a:solidFill>
                <a:latin typeface="+mn-lt"/>
              </a:rPr>
              <a:t>derniers</a:t>
            </a:r>
            <a:r>
              <a:rPr lang="en-US" sz="2000" b="1" dirty="0" smtClean="0">
                <a:solidFill>
                  <a:srgbClr val="EF8615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EF8615"/>
                </a:solidFill>
                <a:latin typeface="+mn-lt"/>
              </a:rPr>
              <a:t>mois</a:t>
            </a:r>
            <a:endParaRPr lang="en-US" sz="2000" b="1" dirty="0">
              <a:solidFill>
                <a:srgbClr val="EF861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2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Nouveaux </a:t>
            </a:r>
            <a:r>
              <a:rPr lang="en-US" sz="2000" dirty="0" err="1" smtClean="0"/>
              <a:t>utilisateurs</a:t>
            </a:r>
            <a:r>
              <a:rPr lang="en-US" sz="2000" dirty="0" smtClean="0"/>
              <a:t> + </a:t>
            </a:r>
            <a:r>
              <a:rPr lang="en-US" sz="2000" dirty="0" err="1" smtClean="0"/>
              <a:t>Utilisateurs</a:t>
            </a:r>
            <a:r>
              <a:rPr lang="en-US" sz="2000" dirty="0" smtClean="0"/>
              <a:t> </a:t>
            </a:r>
            <a:r>
              <a:rPr lang="en-US" sz="2000" dirty="0" err="1" smtClean="0"/>
              <a:t>caducs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+mn-lt"/>
              </a:rPr>
              <a:t>→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/>
              <a:t>Adoptants</a:t>
            </a:r>
            <a:endParaRPr lang="en-US" sz="2000" dirty="0" smtClean="0"/>
          </a:p>
          <a:p>
            <a:r>
              <a:rPr lang="en-US" sz="2000" dirty="0" smtClean="0"/>
              <a:t>Interruption</a:t>
            </a:r>
            <a:r>
              <a:rPr lang="en-US" sz="2000" b="1" dirty="0" smtClean="0"/>
              <a:t> </a:t>
            </a:r>
            <a:r>
              <a:rPr lang="en-US" sz="2000" b="1" dirty="0"/>
              <a:t>→ </a:t>
            </a:r>
            <a:r>
              <a:rPr lang="en-US" sz="2000" dirty="0" err="1" smtClean="0"/>
              <a:t>retraits</a:t>
            </a:r>
            <a:endParaRPr lang="en-US" sz="2000" dirty="0" smtClean="0"/>
          </a:p>
          <a:p>
            <a:r>
              <a:rPr lang="en-US" sz="2000" dirty="0" err="1" smtClean="0"/>
              <a:t>Nouvelles</a:t>
            </a:r>
            <a:r>
              <a:rPr lang="en-US" sz="2000" dirty="0" smtClean="0"/>
              <a:t> </a:t>
            </a:r>
            <a:r>
              <a:rPr lang="en-US" sz="2000" dirty="0" err="1" smtClean="0"/>
              <a:t>méthodes</a:t>
            </a:r>
            <a:r>
              <a:rPr lang="en-US" sz="2000" dirty="0" smtClean="0"/>
              <a:t> </a:t>
            </a:r>
            <a:r>
              <a:rPr lang="en-US" sz="2000" dirty="0" err="1" smtClean="0"/>
              <a:t>ajoutées</a:t>
            </a:r>
            <a:r>
              <a:rPr lang="en-US" sz="2000" dirty="0" smtClean="0"/>
              <a:t> : SIU 3 et 5 </a:t>
            </a:r>
            <a:r>
              <a:rPr lang="en-US" sz="2000" dirty="0"/>
              <a:t>(SIU-LNG)</a:t>
            </a:r>
          </a:p>
          <a:p>
            <a:r>
              <a:rPr lang="en-US" sz="2000" dirty="0" err="1" smtClean="0"/>
              <a:t>Préservatifs</a:t>
            </a:r>
            <a:r>
              <a:rPr lang="en-US" sz="2000" dirty="0" smtClean="0"/>
              <a:t> : UNIQUEMENT </a:t>
            </a:r>
            <a:r>
              <a:rPr lang="en-US" sz="2000" dirty="0" err="1" smtClean="0"/>
              <a:t>indiqués</a:t>
            </a:r>
            <a:r>
              <a:rPr lang="en-US" sz="2000" dirty="0" smtClean="0"/>
              <a:t> par </a:t>
            </a:r>
            <a:r>
              <a:rPr lang="en-US" sz="2000" dirty="0" err="1" smtClean="0"/>
              <a:t>statut</a:t>
            </a:r>
            <a:r>
              <a:rPr lang="en-US" sz="2000" dirty="0" smtClean="0"/>
              <a:t> et </a:t>
            </a:r>
            <a:r>
              <a:rPr lang="en-US" sz="2000" dirty="0" err="1" smtClean="0"/>
              <a:t>âge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l’utilisateur</a:t>
            </a:r>
            <a:r>
              <a:rPr lang="en-US" sz="2000" dirty="0" smtClean="0"/>
              <a:t> (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méthode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principale</a:t>
            </a:r>
            <a:r>
              <a:rPr lang="en-US" sz="2000" dirty="0" smtClean="0"/>
              <a:t>), pas pour </a:t>
            </a:r>
            <a:r>
              <a:rPr lang="en-US" sz="2000" dirty="0" err="1" smtClean="0"/>
              <a:t>l’impact</a:t>
            </a:r>
            <a:endParaRPr lang="en-US" sz="2000" dirty="0" smtClean="0"/>
          </a:p>
          <a:p>
            <a:r>
              <a:rPr lang="en-US" sz="2000" dirty="0" smtClean="0"/>
              <a:t>Abandon</a:t>
            </a:r>
            <a:r>
              <a:rPr lang="en-US" sz="2000" dirty="0"/>
              <a:t> </a:t>
            </a:r>
            <a:r>
              <a:rPr lang="en-US" sz="2000" dirty="0" smtClean="0"/>
              <a:t>de la </a:t>
            </a:r>
            <a:r>
              <a:rPr lang="en-US" sz="2000" dirty="0" err="1" smtClean="0"/>
              <a:t>saisie</a:t>
            </a:r>
            <a:r>
              <a:rPr lang="en-US" sz="2000" dirty="0" smtClean="0"/>
              <a:t> des </a:t>
            </a:r>
            <a:r>
              <a:rPr lang="en-US" sz="2000" dirty="0" err="1" smtClean="0"/>
              <a:t>informations</a:t>
            </a:r>
            <a:r>
              <a:rPr lang="en-US" sz="2000" dirty="0" smtClean="0"/>
              <a:t> relatives au </a:t>
            </a:r>
            <a:r>
              <a:rPr lang="en-US" sz="2000" dirty="0" err="1" smtClean="0"/>
              <a:t>coût</a:t>
            </a:r>
            <a:r>
              <a:rPr lang="en-US" sz="2000" dirty="0" smtClean="0"/>
              <a:t> pour le client, </a:t>
            </a:r>
            <a:r>
              <a:rPr lang="en-US" sz="2000" dirty="0" err="1" smtClean="0"/>
              <a:t>état</a:t>
            </a:r>
            <a:r>
              <a:rPr lang="en-US" sz="2000" dirty="0" smtClean="0"/>
              <a:t> matrimonial, raison, et </a:t>
            </a:r>
            <a:r>
              <a:rPr lang="en-US" sz="2000" dirty="0" err="1" smtClean="0"/>
              <a:t>méthode</a:t>
            </a:r>
            <a:r>
              <a:rPr lang="en-US" sz="2000" dirty="0" smtClean="0"/>
              <a:t> </a:t>
            </a:r>
            <a:r>
              <a:rPr lang="en-US" sz="2000" dirty="0" err="1" smtClean="0"/>
              <a:t>précédente</a:t>
            </a:r>
            <a:endParaRPr lang="en-US" sz="2000" dirty="0"/>
          </a:p>
          <a:p>
            <a:r>
              <a:rPr lang="en-US" sz="2000" dirty="0" err="1" smtClean="0"/>
              <a:t>L’équipe</a:t>
            </a:r>
            <a:r>
              <a:rPr lang="en-US" sz="2000" dirty="0" smtClean="0"/>
              <a:t> de </a:t>
            </a:r>
            <a:r>
              <a:rPr lang="fr-FR" sz="2000" dirty="0" smtClean="0"/>
              <a:t>Planification </a:t>
            </a:r>
            <a:r>
              <a:rPr lang="fr-FR" sz="2000" dirty="0"/>
              <a:t>familiale (</a:t>
            </a:r>
            <a:r>
              <a:rPr lang="fr-FR" sz="2000" dirty="0" smtClean="0"/>
              <a:t>PF) / Santé </a:t>
            </a:r>
            <a:r>
              <a:rPr lang="fr-FR" sz="2000" dirty="0"/>
              <a:t>reproductive (SR</a:t>
            </a:r>
            <a:r>
              <a:rPr lang="fr-FR" sz="2000" dirty="0" smtClean="0"/>
              <a:t>) demande à ce que les DIU en tant que contraception d’urgence (CU) commencent à être enregistrés au niveau du pays (ce qui n’est actuellement pas possible pour la section « Occasion » du Rapport des services de santé (RSS)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90600"/>
            <a:ext cx="8915400" cy="660400"/>
          </a:xfrm>
        </p:spPr>
        <p:txBody>
          <a:bodyPr/>
          <a:lstStyle/>
          <a:p>
            <a:r>
              <a:rPr lang="en-US" sz="2800" dirty="0" smtClean="0"/>
              <a:t>Modifications apportées au module de Contraception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19</a:t>
            </a:fld>
            <a:endParaRPr lang="en-US" sz="1400" dirty="0"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dirty="0" smtClean="0"/>
              <a:t>Rapport des services de santé 2.0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7848600" cy="1600200"/>
          </a:xfrm>
        </p:spPr>
        <p:txBody>
          <a:bodyPr/>
          <a:lstStyle/>
          <a:p>
            <a:r>
              <a:rPr lang="en-US" sz="1800" dirty="0" smtClean="0"/>
              <a:t>Nouveaux modules pour les services liés au </a:t>
            </a:r>
            <a:r>
              <a:rPr lang="en-US" sz="1800" dirty="0"/>
              <a:t>p</a:t>
            </a:r>
            <a:r>
              <a:rPr lang="en-US" sz="1800" dirty="0" smtClean="0"/>
              <a:t>aludisme et à la </a:t>
            </a:r>
            <a:r>
              <a:rPr lang="en-US" sz="1800" dirty="0" err="1"/>
              <a:t>s</a:t>
            </a:r>
            <a:r>
              <a:rPr lang="en-US" sz="1800" dirty="0" err="1" smtClean="0"/>
              <a:t>urvie</a:t>
            </a:r>
            <a:r>
              <a:rPr lang="en-US" sz="1800" dirty="0" smtClean="0"/>
              <a:t> de </a:t>
            </a:r>
            <a:r>
              <a:rPr lang="en-US" sz="1800" dirty="0" err="1" smtClean="0"/>
              <a:t>l’enfant</a:t>
            </a:r>
            <a:endParaRPr lang="en-US" sz="1800" dirty="0" smtClean="0"/>
          </a:p>
          <a:p>
            <a:r>
              <a:rPr lang="en-US" sz="1800" dirty="0" err="1" smtClean="0"/>
              <a:t>Changements</a:t>
            </a:r>
            <a:r>
              <a:rPr lang="en-US" sz="1800" dirty="0" smtClean="0"/>
              <a:t> </a:t>
            </a:r>
            <a:r>
              <a:rPr lang="en-US" sz="1800" dirty="0" err="1" smtClean="0"/>
              <a:t>concernant</a:t>
            </a:r>
            <a:r>
              <a:rPr lang="en-US" sz="1800" dirty="0" smtClean="0"/>
              <a:t> les services </a:t>
            </a:r>
            <a:r>
              <a:rPr lang="en-US" sz="1800" dirty="0" err="1" smtClean="0"/>
              <a:t>relatifs</a:t>
            </a:r>
            <a:r>
              <a:rPr lang="en-US" sz="1800" dirty="0" smtClean="0"/>
              <a:t> à la contraception, au VIH et à la </a:t>
            </a:r>
            <a:r>
              <a:rPr lang="en-US" sz="1800" dirty="0" err="1" smtClean="0"/>
              <a:t>tuberculose</a:t>
            </a:r>
            <a:endParaRPr lang="en-US" sz="1800" dirty="0" smtClean="0"/>
          </a:p>
          <a:p>
            <a:r>
              <a:rPr lang="en-US" sz="1800" dirty="0"/>
              <a:t>Services </a:t>
            </a:r>
            <a:r>
              <a:rPr lang="en-US" sz="1800" dirty="0" err="1"/>
              <a:t>supplémentaires</a:t>
            </a:r>
            <a:r>
              <a:rPr lang="en-US" sz="1800" dirty="0"/>
              <a:t> </a:t>
            </a:r>
            <a:r>
              <a:rPr lang="en-US" sz="1800" dirty="0" err="1" smtClean="0"/>
              <a:t>associés</a:t>
            </a:r>
            <a:r>
              <a:rPr lang="en-US" sz="1800" dirty="0" smtClean="0"/>
              <a:t> aux MNT </a:t>
            </a:r>
          </a:p>
          <a:p>
            <a:r>
              <a:rPr lang="en-US" sz="1800" dirty="0" err="1" smtClean="0"/>
              <a:t>Moins</a:t>
            </a:r>
            <a:r>
              <a:rPr lang="en-US" sz="1800" dirty="0" smtClean="0"/>
              <a:t> de </a:t>
            </a:r>
            <a:r>
              <a:rPr lang="en-US" sz="1800" dirty="0" err="1" smtClean="0"/>
              <a:t>répartitions</a:t>
            </a:r>
            <a:r>
              <a:rPr lang="en-US" sz="1800" dirty="0" smtClean="0"/>
              <a:t> pour </a:t>
            </a:r>
            <a:r>
              <a:rPr lang="en-US" sz="1800" dirty="0" err="1" smtClean="0"/>
              <a:t>faciliter</a:t>
            </a:r>
            <a:r>
              <a:rPr lang="en-US" sz="1800" dirty="0" smtClean="0"/>
              <a:t> le </a:t>
            </a:r>
            <a:r>
              <a:rPr lang="en-US" sz="1800" dirty="0" err="1" smtClean="0"/>
              <a:t>rendu</a:t>
            </a:r>
            <a:r>
              <a:rPr lang="en-US" sz="1800" dirty="0" smtClean="0"/>
              <a:t> des </a:t>
            </a:r>
            <a:r>
              <a:rPr lang="en-US" sz="1800" dirty="0" err="1" smtClean="0"/>
              <a:t>données</a:t>
            </a:r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8127603"/>
              </p:ext>
            </p:extLst>
          </p:nvPr>
        </p:nvGraphicFramePr>
        <p:xfrm>
          <a:off x="1295400" y="3657600"/>
          <a:ext cx="68834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2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20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99591"/>
            <a:ext cx="6591300" cy="4470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2286000"/>
            <a:ext cx="152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1800" dirty="0" err="1"/>
              <a:t>L'impact</a:t>
            </a:r>
            <a:r>
              <a:rPr lang="en-US" sz="1800" dirty="0"/>
              <a:t> du </a:t>
            </a:r>
            <a:r>
              <a:rPr lang="en-US" sz="1800" dirty="0" err="1"/>
              <a:t>préservatif</a:t>
            </a:r>
            <a:r>
              <a:rPr lang="en-US" sz="1800" dirty="0"/>
              <a:t> ne </a:t>
            </a:r>
            <a:r>
              <a:rPr lang="en-US" sz="1800" dirty="0" err="1"/>
              <a:t>provient</a:t>
            </a:r>
            <a:r>
              <a:rPr lang="en-US" sz="1800" dirty="0"/>
              <a:t> que de la distribution</a:t>
            </a:r>
          </a:p>
        </p:txBody>
      </p:sp>
    </p:spTree>
    <p:extLst>
      <p:ext uri="{BB962C8B-B14F-4D97-AF65-F5344CB8AC3E}">
        <p14:creationId xmlns:p14="http://schemas.microsoft.com/office/powerpoint/2010/main" val="82877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Avortement</a:t>
            </a:r>
            <a:r>
              <a:rPr lang="en-US" dirty="0" smtClean="0"/>
              <a:t> sans </a:t>
            </a:r>
            <a:r>
              <a:rPr lang="en-US" dirty="0" err="1" smtClean="0"/>
              <a:t>risque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93000" cy="2743200"/>
          </a:xfrm>
        </p:spPr>
        <p:txBody>
          <a:bodyPr/>
          <a:lstStyle/>
          <a:p>
            <a:r>
              <a:rPr lang="en-US" sz="2000" dirty="0" err="1" smtClean="0"/>
              <a:t>Changement</a:t>
            </a:r>
            <a:r>
              <a:rPr lang="en-US" sz="2000" dirty="0" smtClean="0"/>
              <a:t> du nom du module </a:t>
            </a:r>
          </a:p>
          <a:p>
            <a:pPr lvl="1"/>
            <a:r>
              <a:rPr lang="en-US" dirty="0" err="1" smtClean="0"/>
              <a:t>Précédemment</a:t>
            </a:r>
            <a:r>
              <a:rPr lang="en-US" dirty="0" smtClean="0"/>
              <a:t> </a:t>
            </a:r>
            <a:r>
              <a:rPr lang="en-US" dirty="0" err="1" smtClean="0"/>
              <a:t>nommé</a:t>
            </a:r>
            <a:r>
              <a:rPr lang="en-US" dirty="0" smtClean="0"/>
              <a:t> Santé </a:t>
            </a:r>
            <a:r>
              <a:rPr lang="en-US" dirty="0" err="1" smtClean="0"/>
              <a:t>maternelle</a:t>
            </a:r>
            <a:endParaRPr lang="en-US" dirty="0" smtClean="0"/>
          </a:p>
          <a:p>
            <a:r>
              <a:rPr lang="fr-FR" sz="2000" dirty="0" smtClean="0"/>
              <a:t>Le </a:t>
            </a:r>
            <a:r>
              <a:rPr lang="fr-FR" sz="2000" dirty="0" err="1" smtClean="0"/>
              <a:t>misoprostol</a:t>
            </a:r>
            <a:r>
              <a:rPr lang="fr-FR" sz="2000" dirty="0" smtClean="0"/>
              <a:t> dans le cadre des soins après avortement nécessite à présent une répartition en fonction de la méthode (</a:t>
            </a:r>
            <a:r>
              <a:rPr lang="fr-FR" sz="2000" dirty="0"/>
              <a:t>oral ou </a:t>
            </a:r>
            <a:r>
              <a:rPr lang="fr-FR" sz="2000" dirty="0" smtClean="0"/>
              <a:t>sublingual</a:t>
            </a:r>
            <a:r>
              <a:rPr lang="fr-FR" sz="2000" dirty="0"/>
              <a:t>)</a:t>
            </a:r>
            <a:endParaRPr lang="en-US" sz="2000" dirty="0" smtClean="0"/>
          </a:p>
          <a:p>
            <a:r>
              <a:rPr lang="en-US" sz="2000" dirty="0" err="1" smtClean="0"/>
              <a:t>L’enregistrement</a:t>
            </a:r>
            <a:r>
              <a:rPr lang="en-US" sz="2000" dirty="0" smtClean="0"/>
              <a:t> des </a:t>
            </a:r>
            <a:r>
              <a:rPr lang="en-US" sz="2000" dirty="0" err="1" smtClean="0"/>
              <a:t>données</a:t>
            </a:r>
            <a:r>
              <a:rPr lang="en-US" sz="2000" dirty="0" smtClean="0"/>
              <a:t> relatives à la </a:t>
            </a:r>
            <a:r>
              <a:rPr lang="en-US" sz="2000" dirty="0" err="1" smtClean="0"/>
              <a:t>prestation</a:t>
            </a:r>
            <a:r>
              <a:rPr lang="en-US" sz="2000" dirty="0" smtClean="0"/>
              <a:t> de </a:t>
            </a:r>
            <a:r>
              <a:rPr lang="en-US" sz="2000" dirty="0" err="1" smtClean="0"/>
              <a:t>planification</a:t>
            </a:r>
            <a:r>
              <a:rPr lang="en-US" sz="2000" dirty="0" smtClean="0"/>
              <a:t> </a:t>
            </a:r>
            <a:r>
              <a:rPr lang="en-US" sz="2000" dirty="0" err="1" smtClean="0"/>
              <a:t>familiale</a:t>
            </a:r>
            <a:r>
              <a:rPr lang="en-US" sz="2000" dirty="0" smtClean="0"/>
              <a:t> après </a:t>
            </a:r>
            <a:r>
              <a:rPr lang="en-US" sz="2000" dirty="0" err="1" smtClean="0"/>
              <a:t>avortement</a:t>
            </a:r>
            <a:r>
              <a:rPr lang="en-US" sz="2000" dirty="0" smtClean="0"/>
              <a:t> a </a:t>
            </a:r>
            <a:r>
              <a:rPr lang="en-US" sz="2000" dirty="0" err="1" smtClean="0"/>
              <a:t>été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transferré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module de Contraception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9144000" cy="17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Élargissement</a:t>
            </a:r>
            <a:r>
              <a:rPr lang="en-US" dirty="0" smtClean="0"/>
              <a:t> du module MNT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22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5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Élargissement</a:t>
            </a:r>
            <a:r>
              <a:rPr lang="en-US" dirty="0"/>
              <a:t> du module MNT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23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610600" cy="2751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3333"/>
          <a:stretch/>
        </p:blipFill>
        <p:spPr>
          <a:xfrm>
            <a:off x="228600" y="4758197"/>
            <a:ext cx="4191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Nouveaux </a:t>
            </a:r>
            <a:r>
              <a:rPr lang="en-US" dirty="0" err="1" smtClean="0"/>
              <a:t>ajouts</a:t>
            </a:r>
            <a:r>
              <a:rPr lang="en-US" dirty="0" smtClean="0"/>
              <a:t> : ART et </a:t>
            </a:r>
            <a:r>
              <a:rPr lang="en-US" dirty="0" err="1" smtClean="0"/>
              <a:t>PrEP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24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" y="1651000"/>
            <a:ext cx="9144000" cy="743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7" y="2590800"/>
            <a:ext cx="8763000" cy="5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7" y="3302000"/>
            <a:ext cx="5638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55800"/>
            <a:ext cx="8763000" cy="939800"/>
          </a:xfrm>
        </p:spPr>
        <p:txBody>
          <a:bodyPr/>
          <a:lstStyle/>
          <a:p>
            <a:r>
              <a:rPr lang="en-US" sz="2000" dirty="0" smtClean="0"/>
              <a:t>Les </a:t>
            </a:r>
            <a:r>
              <a:rPr lang="en-US" sz="2000" dirty="0" err="1" smtClean="0"/>
              <a:t>catégories</a:t>
            </a:r>
            <a:r>
              <a:rPr lang="en-US" sz="2000" dirty="0" smtClean="0"/>
              <a:t> </a:t>
            </a:r>
            <a:r>
              <a:rPr lang="en-US" sz="2000" dirty="0" err="1" smtClean="0"/>
              <a:t>d’âge</a:t>
            </a:r>
            <a:r>
              <a:rPr lang="en-US" sz="2000" dirty="0" smtClean="0"/>
              <a:t> </a:t>
            </a:r>
            <a:r>
              <a:rPr lang="en-US" sz="2000" dirty="0" err="1" smtClean="0"/>
              <a:t>ont</a:t>
            </a:r>
            <a:r>
              <a:rPr lang="en-US" sz="2000" dirty="0" smtClean="0"/>
              <a:t> </a:t>
            </a:r>
            <a:r>
              <a:rPr lang="en-US" sz="2000" dirty="0" err="1" smtClean="0"/>
              <a:t>changé</a:t>
            </a:r>
            <a:r>
              <a:rPr lang="en-US" sz="2000" dirty="0" smtClean="0"/>
              <a:t> pour </a:t>
            </a:r>
            <a:r>
              <a:rPr lang="en-US" sz="2000" dirty="0" err="1" smtClean="0"/>
              <a:t>s’adapter</a:t>
            </a:r>
            <a:r>
              <a:rPr lang="en-US" sz="2000" dirty="0" smtClean="0"/>
              <a:t> au PEPFAR (COP 16)</a:t>
            </a:r>
          </a:p>
          <a:p>
            <a:r>
              <a:rPr lang="en-US" sz="2000" dirty="0" smtClean="0"/>
              <a:t>Abandon de </a:t>
            </a:r>
            <a:r>
              <a:rPr lang="en-US" sz="2000" dirty="0" err="1" smtClean="0"/>
              <a:t>plusieurs</a:t>
            </a:r>
            <a:r>
              <a:rPr lang="en-US" sz="2000" dirty="0" smtClean="0"/>
              <a:t> </a:t>
            </a:r>
            <a:r>
              <a:rPr lang="en-US" sz="2000" dirty="0" err="1" smtClean="0"/>
              <a:t>répartitions</a:t>
            </a:r>
            <a:r>
              <a:rPr lang="en-US" sz="2000" dirty="0" smtClean="0"/>
              <a:t> pour simplifier le </a:t>
            </a:r>
            <a:r>
              <a:rPr lang="en-US" sz="2000" dirty="0" err="1" smtClean="0"/>
              <a:t>rendu</a:t>
            </a:r>
            <a:r>
              <a:rPr lang="en-US" sz="2000" dirty="0" smtClean="0"/>
              <a:t> des </a:t>
            </a:r>
            <a:r>
              <a:rPr lang="en-US" sz="2000" dirty="0" err="1" smtClean="0"/>
              <a:t>données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660400"/>
          </a:xfrm>
        </p:spPr>
        <p:txBody>
          <a:bodyPr/>
          <a:lstStyle/>
          <a:p>
            <a:pPr algn="ctr"/>
            <a:r>
              <a:rPr lang="fr-FR" sz="3000" dirty="0" smtClean="0"/>
              <a:t>Services </a:t>
            </a:r>
            <a:r>
              <a:rPr lang="fr-FR" sz="3000" dirty="0"/>
              <a:t>de dépistage du VIH et Circoncision masculine médicale volontaire (CMMV</a:t>
            </a:r>
            <a:r>
              <a:rPr lang="fr-FR" sz="3000" dirty="0" smtClean="0"/>
              <a:t>)</a:t>
            </a:r>
            <a:r>
              <a:rPr lang="fr-FR" sz="3000" dirty="0"/>
              <a:t/>
            </a:r>
            <a:br>
              <a:rPr lang="fr-FR" sz="3000" dirty="0"/>
            </a:b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25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2895600"/>
            <a:ext cx="3924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4274" y="1651000"/>
            <a:ext cx="7493000" cy="2362200"/>
          </a:xfrm>
        </p:spPr>
        <p:txBody>
          <a:bodyPr/>
          <a:lstStyle/>
          <a:p>
            <a:r>
              <a:rPr lang="en-US" sz="2000" dirty="0" smtClean="0"/>
              <a:t>Diagnos</a:t>
            </a:r>
            <a:r>
              <a:rPr lang="en-US" sz="2000" dirty="0" smtClean="0">
                <a:latin typeface="+mn-lt"/>
              </a:rPr>
              <a:t>tic de la </a:t>
            </a:r>
            <a:r>
              <a:rPr lang="en-US" sz="2000" dirty="0" err="1" smtClean="0">
                <a:latin typeface="+mn-lt"/>
              </a:rPr>
              <a:t>tuberculose</a:t>
            </a:r>
            <a:r>
              <a:rPr lang="en-US" sz="2000" dirty="0" smtClean="0">
                <a:latin typeface="+mn-lt"/>
              </a:rPr>
              <a:t> → </a:t>
            </a:r>
            <a:r>
              <a:rPr lang="en-US" sz="2000" dirty="0" smtClean="0"/>
              <a:t>clients </a:t>
            </a:r>
            <a:r>
              <a:rPr lang="en-US" sz="2000" dirty="0" err="1" smtClean="0"/>
              <a:t>ayant</a:t>
            </a:r>
            <a:r>
              <a:rPr lang="en-US" sz="2000" dirty="0" smtClean="0"/>
              <a:t> un diagnostic de </a:t>
            </a:r>
            <a:r>
              <a:rPr lang="en-US" sz="2000" dirty="0" err="1" smtClean="0"/>
              <a:t>tuberculose</a:t>
            </a:r>
            <a:r>
              <a:rPr lang="en-US" sz="2000" dirty="0" smtClean="0"/>
              <a:t> </a:t>
            </a:r>
            <a:r>
              <a:rPr lang="en-US" sz="2000" dirty="0" err="1" smtClean="0"/>
              <a:t>confirmé</a:t>
            </a:r>
            <a:r>
              <a:rPr lang="en-US" sz="2000" dirty="0" smtClean="0"/>
              <a:t> par </a:t>
            </a:r>
            <a:r>
              <a:rPr lang="en-US" sz="2000" dirty="0" err="1" smtClean="0"/>
              <a:t>analyse</a:t>
            </a:r>
            <a:r>
              <a:rPr lang="en-US" sz="2000" dirty="0" smtClean="0"/>
              <a:t> </a:t>
            </a:r>
            <a:r>
              <a:rPr lang="en-US" sz="2000" dirty="0" err="1" smtClean="0"/>
              <a:t>bactériologique</a:t>
            </a:r>
            <a:endParaRPr lang="en-US" sz="2000" dirty="0" smtClean="0"/>
          </a:p>
          <a:p>
            <a:r>
              <a:rPr lang="en-US" sz="2000" dirty="0" smtClean="0"/>
              <a:t>Les </a:t>
            </a:r>
            <a:r>
              <a:rPr lang="en-US" sz="2000" dirty="0" err="1" smtClean="0"/>
              <a:t>cas</a:t>
            </a:r>
            <a:r>
              <a:rPr lang="en-US" sz="2000" dirty="0" smtClean="0"/>
              <a:t> de </a:t>
            </a:r>
            <a:r>
              <a:rPr lang="en-US" sz="2000" dirty="0" err="1" smtClean="0"/>
              <a:t>tuberculose</a:t>
            </a:r>
            <a:r>
              <a:rPr lang="en-US" sz="2000" dirty="0" smtClean="0"/>
              <a:t> </a:t>
            </a:r>
            <a:r>
              <a:rPr lang="en-US" sz="2000" dirty="0" err="1" smtClean="0"/>
              <a:t>enregistrés</a:t>
            </a:r>
            <a:r>
              <a:rPr lang="en-US" sz="2000" dirty="0" smtClean="0"/>
              <a:t> </a:t>
            </a:r>
            <a:r>
              <a:rPr lang="en-US" sz="2000" dirty="0" err="1" smtClean="0"/>
              <a:t>inclus</a:t>
            </a:r>
            <a:r>
              <a:rPr lang="en-US" sz="2000" dirty="0" smtClean="0"/>
              <a:t> à </a:t>
            </a:r>
            <a:r>
              <a:rPr lang="en-US" sz="2000" dirty="0" err="1" smtClean="0"/>
              <a:t>présent</a:t>
            </a:r>
            <a:r>
              <a:rPr lang="en-US" sz="2000" dirty="0" smtClean="0"/>
              <a:t> Résistance Rif</a:t>
            </a:r>
          </a:p>
          <a:p>
            <a:r>
              <a:rPr lang="en-US" sz="2000" dirty="0" err="1" smtClean="0"/>
              <a:t>Guérison</a:t>
            </a:r>
            <a:r>
              <a:rPr lang="en-US" sz="2000" dirty="0" smtClean="0"/>
              <a:t> de la </a:t>
            </a:r>
            <a:r>
              <a:rPr lang="en-US" sz="2000" dirty="0" err="1" smtClean="0"/>
              <a:t>tuberculose</a:t>
            </a:r>
            <a:r>
              <a:rPr lang="en-US" sz="2000" dirty="0" smtClean="0"/>
              <a:t> — </a:t>
            </a:r>
            <a:r>
              <a:rPr lang="en-US" sz="2000" dirty="0" err="1" smtClean="0"/>
              <a:t>Reformulée</a:t>
            </a:r>
            <a:r>
              <a:rPr lang="en-US" sz="2000" dirty="0" smtClean="0"/>
              <a:t> pour </a:t>
            </a:r>
            <a:r>
              <a:rPr lang="en-US" sz="2000" dirty="0" err="1" smtClean="0"/>
              <a:t>indiquer</a:t>
            </a:r>
            <a:r>
              <a:rPr lang="en-US" sz="2000" dirty="0" smtClean="0"/>
              <a:t> que nous </a:t>
            </a:r>
            <a:r>
              <a:rPr lang="en-US" sz="2000" dirty="0" err="1" smtClean="0"/>
              <a:t>n’enregistrons</a:t>
            </a:r>
            <a:r>
              <a:rPr lang="en-US" sz="2000" dirty="0" smtClean="0"/>
              <a:t> pas la </a:t>
            </a:r>
            <a:r>
              <a:rPr lang="en-US" sz="2000" dirty="0" err="1" smtClean="0"/>
              <a:t>tuberculose</a:t>
            </a:r>
            <a:r>
              <a:rPr lang="en-US" sz="2000" dirty="0" smtClean="0"/>
              <a:t> </a:t>
            </a:r>
            <a:r>
              <a:rPr lang="en-US" sz="2000" dirty="0" err="1" smtClean="0"/>
              <a:t>résistante</a:t>
            </a:r>
            <a:r>
              <a:rPr lang="en-US" sz="2000" dirty="0" smtClean="0"/>
              <a:t> aux </a:t>
            </a:r>
            <a:r>
              <a:rPr lang="en-US" sz="2000" dirty="0" err="1" smtClean="0"/>
              <a:t>médicaments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Tuberculose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26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333"/>
          <a:stretch/>
        </p:blipFill>
        <p:spPr>
          <a:xfrm>
            <a:off x="152400" y="4038600"/>
            <a:ext cx="8839200" cy="2017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09"/>
          <a:stretch/>
        </p:blipFill>
        <p:spPr>
          <a:xfrm>
            <a:off x="58774" y="6003254"/>
            <a:ext cx="8932826" cy="8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28800"/>
            <a:ext cx="7493000" cy="1981200"/>
          </a:xfrm>
        </p:spPr>
        <p:txBody>
          <a:bodyPr/>
          <a:lstStyle/>
          <a:p>
            <a:r>
              <a:rPr lang="en-US" sz="2000" dirty="0" smtClean="0"/>
              <a:t>Simplification du module IST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répartition</a:t>
            </a:r>
            <a:r>
              <a:rPr lang="en-US" dirty="0" smtClean="0"/>
              <a:t> par </a:t>
            </a:r>
            <a:r>
              <a:rPr lang="en-US" dirty="0" err="1" smtClean="0"/>
              <a:t>âge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uniquement</a:t>
            </a:r>
            <a:r>
              <a:rPr lang="en-US" dirty="0" smtClean="0"/>
              <a:t> </a:t>
            </a:r>
            <a:r>
              <a:rPr lang="en-US" dirty="0" err="1" smtClean="0"/>
              <a:t>exigée</a:t>
            </a:r>
            <a:r>
              <a:rPr lang="en-US" dirty="0" smtClean="0"/>
              <a:t> pour le total des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dépistées</a:t>
            </a:r>
            <a:r>
              <a:rPr lang="en-US" dirty="0" smtClean="0"/>
              <a:t> et </a:t>
            </a:r>
            <a:r>
              <a:rPr lang="en-US" dirty="0" err="1" smtClean="0"/>
              <a:t>ayant</a:t>
            </a:r>
            <a:r>
              <a:rPr lang="en-US" dirty="0" smtClean="0"/>
              <a:t> </a:t>
            </a:r>
            <a:r>
              <a:rPr lang="en-US" dirty="0" err="1" smtClean="0"/>
              <a:t>reçu</a:t>
            </a:r>
            <a:r>
              <a:rPr lang="en-US" dirty="0" smtClean="0"/>
              <a:t> un diagnostic (pas pour les IST </a:t>
            </a:r>
            <a:r>
              <a:rPr lang="en-US" dirty="0" err="1" smtClean="0"/>
              <a:t>individuelles</a:t>
            </a:r>
            <a:r>
              <a:rPr lang="en-US" dirty="0" smtClean="0"/>
              <a:t>)</a:t>
            </a:r>
          </a:p>
          <a:p>
            <a:r>
              <a:rPr lang="en-US" sz="2000" dirty="0" err="1" smtClean="0"/>
              <a:t>Ajout</a:t>
            </a:r>
            <a:r>
              <a:rPr lang="en-US" sz="2000" dirty="0" smtClean="0"/>
              <a:t> du </a:t>
            </a:r>
            <a:r>
              <a:rPr lang="en-US" sz="2000" dirty="0" err="1" smtClean="0"/>
              <a:t>traitement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27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41060"/>
            <a:ext cx="72771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00" y="4533900"/>
            <a:ext cx="4089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09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R</a:t>
            </a:r>
            <a:r>
              <a:rPr lang="en-US" sz="2000" dirty="0" err="1" smtClean="0"/>
              <a:t>éférences</a:t>
            </a:r>
            <a:r>
              <a:rPr lang="en-US" sz="2000" dirty="0" smtClean="0"/>
              <a:t> </a:t>
            </a:r>
            <a:r>
              <a:rPr lang="en-US" sz="2000" dirty="0" err="1" smtClean="0"/>
              <a:t>simplifiées</a:t>
            </a:r>
            <a:r>
              <a:rPr lang="en-US" sz="2000" dirty="0" smtClean="0"/>
              <a:t> et </a:t>
            </a:r>
            <a:r>
              <a:rPr lang="en-US" sz="2000" dirty="0" err="1" smtClean="0"/>
              <a:t>enregistrées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/>
              <a:t>un module </a:t>
            </a:r>
            <a:r>
              <a:rPr lang="en-US" sz="2000" dirty="0" err="1" smtClean="0"/>
              <a:t>consolidé</a:t>
            </a:r>
            <a:endParaRPr lang="en-US" sz="2000" dirty="0" smtClean="0"/>
          </a:p>
          <a:p>
            <a:pPr lvl="1"/>
            <a:r>
              <a:rPr lang="en-US" sz="1800" dirty="0" smtClean="0"/>
              <a:t>Il </a:t>
            </a:r>
            <a:r>
              <a:rPr lang="en-US" sz="1800" dirty="0" err="1" smtClean="0"/>
              <a:t>n’est</a:t>
            </a:r>
            <a:r>
              <a:rPr lang="en-US" sz="1800" dirty="0" smtClean="0"/>
              <a:t> plus </a:t>
            </a:r>
            <a:r>
              <a:rPr lang="en-US" sz="1800" dirty="0" err="1" smtClean="0"/>
              <a:t>nécessaire</a:t>
            </a:r>
            <a:r>
              <a:rPr lang="en-US" sz="1800" dirty="0" smtClean="0"/>
              <a:t> </a:t>
            </a:r>
            <a:r>
              <a:rPr lang="en-US" sz="1800" dirty="0" err="1" smtClean="0"/>
              <a:t>d’enregistrer</a:t>
            </a:r>
            <a:r>
              <a:rPr lang="en-US" sz="1800" dirty="0" smtClean="0"/>
              <a:t> le </a:t>
            </a:r>
            <a:r>
              <a:rPr lang="en-US" sz="1800" dirty="0" err="1" smtClean="0"/>
              <a:t>domaine</a:t>
            </a:r>
            <a:r>
              <a:rPr lang="en-US" sz="1800" dirty="0" smtClean="0"/>
              <a:t> de santé à </a:t>
            </a:r>
            <a:r>
              <a:rPr lang="en-US" sz="1800" dirty="0" err="1" smtClean="0"/>
              <a:t>l’origine</a:t>
            </a:r>
            <a:r>
              <a:rPr lang="en-US" sz="1800" dirty="0" smtClean="0"/>
              <a:t> de la </a:t>
            </a:r>
            <a:r>
              <a:rPr lang="en-US" sz="1800" dirty="0" err="1" smtClean="0"/>
              <a:t>référence</a:t>
            </a:r>
            <a:endParaRPr lang="en-US" sz="1800" dirty="0" smtClean="0"/>
          </a:p>
          <a:p>
            <a:r>
              <a:rPr lang="en-US" sz="2000" dirty="0" smtClean="0"/>
              <a:t>Le RSS </a:t>
            </a:r>
            <a:r>
              <a:rPr lang="en-US" sz="2000" dirty="0" err="1" smtClean="0"/>
              <a:t>enregistre</a:t>
            </a:r>
            <a:r>
              <a:rPr lang="en-US" sz="2000" dirty="0" smtClean="0"/>
              <a:t> </a:t>
            </a:r>
            <a:r>
              <a:rPr lang="en-US" sz="2000" dirty="0" err="1" smtClean="0"/>
              <a:t>uniquement</a:t>
            </a:r>
            <a:r>
              <a:rPr lang="en-US" sz="2000" dirty="0" smtClean="0"/>
              <a:t> les </a:t>
            </a:r>
            <a:r>
              <a:rPr lang="en-US" sz="2000" dirty="0" err="1" smtClean="0"/>
              <a:t>références</a:t>
            </a:r>
            <a:r>
              <a:rPr lang="en-US" sz="2000" dirty="0" smtClean="0"/>
              <a:t> effectives</a:t>
            </a:r>
          </a:p>
          <a:p>
            <a:pPr lvl="1"/>
            <a:r>
              <a:rPr lang="en-US" sz="1800" dirty="0" smtClean="0"/>
              <a:t>Il </a:t>
            </a:r>
            <a:r>
              <a:rPr lang="en-US" sz="1800" dirty="0" err="1" smtClean="0"/>
              <a:t>n’est</a:t>
            </a:r>
            <a:r>
              <a:rPr lang="en-US" sz="1800" dirty="0" smtClean="0"/>
              <a:t> plus </a:t>
            </a:r>
            <a:r>
              <a:rPr lang="en-US" sz="1800" dirty="0" err="1" smtClean="0"/>
              <a:t>nécessaire</a:t>
            </a:r>
            <a:r>
              <a:rPr lang="en-US" sz="1800" dirty="0" smtClean="0"/>
              <a:t> de signaler les </a:t>
            </a:r>
            <a:r>
              <a:rPr lang="en-US" sz="1800" dirty="0" err="1" smtClean="0"/>
              <a:t>références</a:t>
            </a:r>
            <a:r>
              <a:rPr lang="en-US" sz="1800" dirty="0" smtClean="0"/>
              <a:t> </a:t>
            </a:r>
            <a:r>
              <a:rPr lang="en-US" sz="1800" dirty="0" err="1" smtClean="0"/>
              <a:t>générées</a:t>
            </a:r>
            <a:endParaRPr lang="en-US" sz="1800" dirty="0" smtClean="0"/>
          </a:p>
          <a:p>
            <a:r>
              <a:rPr lang="en-US" sz="2000" dirty="0" err="1" smtClean="0"/>
              <a:t>Ajout</a:t>
            </a:r>
            <a:r>
              <a:rPr lang="en-US" sz="2000" dirty="0" smtClean="0"/>
              <a:t> des </a:t>
            </a:r>
            <a:r>
              <a:rPr lang="en-US" sz="2000" dirty="0" err="1" smtClean="0"/>
              <a:t>références</a:t>
            </a:r>
            <a:r>
              <a:rPr lang="en-US" sz="2000" dirty="0" smtClean="0"/>
              <a:t> </a:t>
            </a:r>
            <a:r>
              <a:rPr lang="en-US" sz="2000" dirty="0" err="1" smtClean="0"/>
              <a:t>vers</a:t>
            </a:r>
            <a:r>
              <a:rPr lang="en-US" sz="2000" dirty="0" smtClean="0"/>
              <a:t> </a:t>
            </a:r>
            <a:r>
              <a:rPr lang="en-US" sz="2000" dirty="0" err="1" smtClean="0"/>
              <a:t>plusieurs</a:t>
            </a:r>
            <a:r>
              <a:rPr lang="en-US" sz="2000" dirty="0" smtClean="0"/>
              <a:t> services </a:t>
            </a:r>
            <a:r>
              <a:rPr lang="en-US" sz="2000" dirty="0" err="1" smtClean="0"/>
              <a:t>supplémentaires</a:t>
            </a:r>
            <a:r>
              <a:rPr lang="en-US" sz="2000" dirty="0" smtClean="0"/>
              <a:t>, </a:t>
            </a:r>
            <a:r>
              <a:rPr lang="en-US" sz="2000" dirty="0" err="1" smtClean="0"/>
              <a:t>comprenant</a:t>
            </a:r>
            <a:r>
              <a:rPr lang="en-US" sz="2000" dirty="0" smtClean="0"/>
              <a:t> :</a:t>
            </a:r>
          </a:p>
          <a:p>
            <a:pPr lvl="1"/>
            <a:r>
              <a:rPr lang="en-US" sz="1800" dirty="0" err="1" smtClean="0"/>
              <a:t>Soins</a:t>
            </a:r>
            <a:r>
              <a:rPr lang="en-US" sz="1800" dirty="0" smtClean="0"/>
              <a:t> et </a:t>
            </a:r>
            <a:r>
              <a:rPr lang="en-US" sz="1800" dirty="0" err="1" smtClean="0"/>
              <a:t>traitement</a:t>
            </a:r>
            <a:r>
              <a:rPr lang="en-US" sz="1800" dirty="0" smtClean="0"/>
              <a:t> VIH</a:t>
            </a:r>
          </a:p>
          <a:p>
            <a:pPr lvl="1"/>
            <a:r>
              <a:rPr lang="en-US" sz="1800" dirty="0" smtClean="0"/>
              <a:t>Accouchement </a:t>
            </a:r>
            <a:r>
              <a:rPr lang="en-US" sz="1800" dirty="0" err="1" smtClean="0"/>
              <a:t>dans</a:t>
            </a:r>
            <a:r>
              <a:rPr lang="en-US" sz="1800" dirty="0" smtClean="0"/>
              <a:t> un </a:t>
            </a:r>
            <a:r>
              <a:rPr lang="en-US" sz="1800" dirty="0" err="1" smtClean="0"/>
              <a:t>établissement</a:t>
            </a:r>
            <a:endParaRPr lang="en-US" sz="1800" dirty="0" smtClean="0"/>
          </a:p>
          <a:p>
            <a:pPr lvl="1"/>
            <a:r>
              <a:rPr lang="en-US" sz="1800" dirty="0" smtClean="0"/>
              <a:t>Services de surveillance des </a:t>
            </a:r>
            <a:r>
              <a:rPr lang="en-US" sz="1800" dirty="0" err="1" smtClean="0"/>
              <a:t>cas</a:t>
            </a:r>
            <a:r>
              <a:rPr lang="en-US" sz="1800" dirty="0" smtClean="0"/>
              <a:t> de paludisme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Références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28</a:t>
            </a:fld>
            <a:endParaRPr lang="en-US" sz="1400" dirty="0"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51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29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" y="2057400"/>
            <a:ext cx="9029700" cy="180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076700"/>
            <a:ext cx="8267700" cy="21082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315200" cy="660400"/>
          </a:xfrm>
        </p:spPr>
        <p:txBody>
          <a:bodyPr/>
          <a:lstStyle/>
          <a:p>
            <a:r>
              <a:rPr lang="en-US" dirty="0" err="1" smtClean="0"/>
              <a:t>Références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0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dirty="0" smtClean="0"/>
              <a:t>Health Service Report 2.0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7493000" cy="1600200"/>
          </a:xfrm>
        </p:spPr>
        <p:txBody>
          <a:bodyPr/>
          <a:lstStyle/>
          <a:p>
            <a:r>
              <a:rPr lang="fr-FR" dirty="0"/>
              <a:t>Début 1er </a:t>
            </a:r>
            <a:r>
              <a:rPr lang="fr-FR" dirty="0" smtClean="0"/>
              <a:t>janvier</a:t>
            </a:r>
          </a:p>
          <a:p>
            <a:r>
              <a:rPr lang="fr-FR" dirty="0"/>
              <a:t>Entrée de données rétroactive pour 2016 uniquement du </a:t>
            </a:r>
            <a:r>
              <a:rPr lang="fr-FR" dirty="0">
                <a:solidFill>
                  <a:srgbClr val="FF0000"/>
                </a:solidFill>
              </a:rPr>
              <a:t>1er au 12 </a:t>
            </a:r>
            <a:r>
              <a:rPr lang="fr-FR" dirty="0" smtClean="0">
                <a:solidFill>
                  <a:srgbClr val="FF0000"/>
                </a:solidFill>
              </a:rPr>
              <a:t>janvier </a:t>
            </a:r>
            <a:r>
              <a:rPr lang="fr-FR" dirty="0"/>
              <a:t>(Préparer!)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/>
              <a:t>Nouvelles règles de validation </a:t>
            </a:r>
            <a:endParaRPr lang="fr-FR" dirty="0" smtClean="0"/>
          </a:p>
          <a:p>
            <a:r>
              <a:rPr lang="fr-FR" dirty="0"/>
              <a:t>Les documents de référence sont ici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*.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495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* </a:t>
            </a:r>
            <a:r>
              <a:rPr lang="en-US" u="sng" dirty="0">
                <a:latin typeface="+mn-lt"/>
                <a:hlinkClick r:id="rId3"/>
              </a:rPr>
              <a:t>https://</a:t>
            </a:r>
            <a:r>
              <a:rPr lang="en-US" u="sng" dirty="0" smtClean="0">
                <a:latin typeface="+mn-lt"/>
                <a:hlinkClick r:id="rId3"/>
              </a:rPr>
              <a:t>helppsi.freshdesk.com/en/support/solutions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48000"/>
            <a:ext cx="9144000" cy="762000"/>
          </a:xfrm>
        </p:spPr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remarques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Les </a:t>
            </a:r>
            <a:r>
              <a:rPr lang="en-US" sz="2000" dirty="0" err="1" smtClean="0"/>
              <a:t>règles</a:t>
            </a:r>
            <a:r>
              <a:rPr lang="en-US" sz="2000" dirty="0" smtClean="0"/>
              <a:t> de validation </a:t>
            </a:r>
            <a:r>
              <a:rPr lang="en-US" sz="2000" dirty="0" err="1" smtClean="0"/>
              <a:t>permettent</a:t>
            </a:r>
            <a:r>
              <a:rPr lang="en-US" sz="2000" dirty="0" smtClean="0"/>
              <a:t> </a:t>
            </a:r>
            <a:r>
              <a:rPr lang="en-US" sz="2000" dirty="0" err="1" smtClean="0"/>
              <a:t>d’avertir</a:t>
            </a:r>
            <a:r>
              <a:rPr lang="en-US" sz="2000" dirty="0" smtClean="0"/>
              <a:t> le personnel chargé de la </a:t>
            </a:r>
            <a:r>
              <a:rPr lang="en-US" sz="2000" dirty="0" err="1" smtClean="0"/>
              <a:t>saisie</a:t>
            </a:r>
            <a:r>
              <a:rPr lang="en-US" sz="2000" dirty="0" smtClean="0"/>
              <a:t> des </a:t>
            </a:r>
            <a:r>
              <a:rPr lang="en-US" sz="2000" dirty="0" err="1" smtClean="0"/>
              <a:t>données</a:t>
            </a:r>
            <a:r>
              <a:rPr lang="en-US" sz="2000" dirty="0" smtClean="0"/>
              <a:t> </a:t>
            </a:r>
            <a:r>
              <a:rPr lang="en-US" sz="2000" dirty="0" err="1" smtClean="0"/>
              <a:t>lorsque</a:t>
            </a:r>
            <a:r>
              <a:rPr lang="en-US" sz="2000" dirty="0" smtClean="0"/>
              <a:t> les </a:t>
            </a:r>
            <a:r>
              <a:rPr lang="en-US" sz="2000" dirty="0" err="1" smtClean="0"/>
              <a:t>totaux</a:t>
            </a:r>
            <a:r>
              <a:rPr lang="en-US" sz="2000" dirty="0" smtClean="0"/>
              <a:t> ne correspondent pas</a:t>
            </a:r>
          </a:p>
          <a:p>
            <a:r>
              <a:rPr lang="en-US" sz="2000" dirty="0" smtClean="0"/>
              <a:t>Les guides des modules / </a:t>
            </a:r>
            <a:r>
              <a:rPr lang="en-US" sz="2000" dirty="0" err="1" smtClean="0"/>
              <a:t>dictionnaires</a:t>
            </a:r>
            <a:r>
              <a:rPr lang="en-US" sz="2000" dirty="0" smtClean="0"/>
              <a:t> des </a:t>
            </a:r>
            <a:r>
              <a:rPr lang="en-US" sz="2000" dirty="0" err="1" smtClean="0"/>
              <a:t>données</a:t>
            </a:r>
            <a:r>
              <a:rPr lang="en-US" sz="2000" dirty="0" smtClean="0"/>
              <a:t> </a:t>
            </a:r>
            <a:r>
              <a:rPr lang="en-US" sz="2000" dirty="0" err="1" smtClean="0"/>
              <a:t>sont</a:t>
            </a:r>
            <a:r>
              <a:rPr lang="en-US" sz="2000" dirty="0" smtClean="0"/>
              <a:t> plus </a:t>
            </a:r>
            <a:r>
              <a:rPr lang="en-US" sz="2000" dirty="0" err="1" smtClean="0"/>
              <a:t>accessibles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15400" cy="660400"/>
          </a:xfrm>
        </p:spPr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changement</a:t>
            </a:r>
            <a:r>
              <a:rPr lang="en-US" dirty="0" smtClean="0"/>
              <a:t> </a:t>
            </a:r>
            <a:r>
              <a:rPr lang="en-US" dirty="0" err="1" smtClean="0"/>
              <a:t>concernant</a:t>
            </a:r>
            <a:r>
              <a:rPr lang="en-US" dirty="0" smtClean="0"/>
              <a:t> le RSS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31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762000" y="3500404"/>
            <a:ext cx="6705600" cy="33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32</a:t>
            </a:fld>
            <a:endParaRPr lang="en-US" sz="1400" dirty="0">
              <a:latin typeface="Times" pitchFamily="27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572000" y="2438400"/>
            <a:ext cx="762000" cy="457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" y="3066472"/>
            <a:ext cx="5181600" cy="3163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167" t="11302" b="45735"/>
          <a:stretch/>
        </p:blipFill>
        <p:spPr>
          <a:xfrm>
            <a:off x="3810000" y="1524000"/>
            <a:ext cx="5105400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1667" t="76010" r="29166" b="6250"/>
          <a:stretch/>
        </p:blipFill>
        <p:spPr>
          <a:xfrm>
            <a:off x="1143000" y="6076371"/>
            <a:ext cx="2667000" cy="64885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3352800" y="5486400"/>
            <a:ext cx="1066800" cy="7435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83095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33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" y="1371600"/>
            <a:ext cx="9144000" cy="34888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7620000" y="1981200"/>
            <a:ext cx="609600" cy="152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629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34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47" y="990600"/>
            <a:ext cx="7556500" cy="444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286000" y="2819400"/>
            <a:ext cx="57912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14400" y="3048000"/>
            <a:ext cx="6705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4400" y="3352800"/>
            <a:ext cx="914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9234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PSI, par </a:t>
            </a:r>
            <a:r>
              <a:rPr lang="en-US" dirty="0" err="1" smtClean="0"/>
              <a:t>l’intermédiaire</a:t>
            </a:r>
            <a:r>
              <a:rPr lang="en-US" dirty="0" smtClean="0"/>
              <a:t> de son </a:t>
            </a:r>
            <a:r>
              <a:rPr lang="en-US" dirty="0" err="1" smtClean="0"/>
              <a:t>réseau</a:t>
            </a:r>
            <a:r>
              <a:rPr lang="en-US" dirty="0" smtClean="0"/>
              <a:t> </a:t>
            </a:r>
            <a:r>
              <a:rPr lang="en-US" dirty="0" err="1" smtClean="0"/>
              <a:t>mondial</a:t>
            </a:r>
            <a:r>
              <a:rPr lang="en-US" dirty="0" smtClean="0"/>
              <a:t> </a:t>
            </a:r>
            <a:r>
              <a:rPr lang="en-US" dirty="0" err="1" smtClean="0"/>
              <a:t>constitué</a:t>
            </a:r>
            <a:r>
              <a:rPr lang="en-US" dirty="0" smtClean="0"/>
              <a:t> de 60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r>
              <a:rPr lang="en-US" dirty="0" err="1" smtClean="0"/>
              <a:t>nationaux</a:t>
            </a:r>
            <a:r>
              <a:rPr lang="en-US" dirty="0" smtClean="0"/>
              <a:t>, </a:t>
            </a:r>
            <a:r>
              <a:rPr lang="en-US" dirty="0" err="1" smtClean="0"/>
              <a:t>s’engage</a:t>
            </a:r>
            <a:r>
              <a:rPr lang="en-US" dirty="0" smtClean="0"/>
              <a:t> à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b="1" dirty="0" smtClean="0"/>
              <a:t>10 millions de </a:t>
            </a:r>
            <a:r>
              <a:rPr lang="en-US" b="1" dirty="0" err="1" smtClean="0"/>
              <a:t>personnes</a:t>
            </a:r>
            <a:r>
              <a:rPr lang="en-US" b="1" dirty="0" smtClean="0"/>
              <a:t> de </a:t>
            </a:r>
            <a:r>
              <a:rPr lang="en-US" b="1" dirty="0" err="1" smtClean="0"/>
              <a:t>moins</a:t>
            </a:r>
            <a:r>
              <a:rPr lang="en-US" b="1" dirty="0" smtClean="0"/>
              <a:t> de 25 </a:t>
            </a:r>
            <a:r>
              <a:rPr lang="en-US" b="1" dirty="0" err="1" smtClean="0"/>
              <a:t>ans</a:t>
            </a:r>
            <a:r>
              <a:rPr lang="en-US" b="1" dirty="0" smtClean="0"/>
              <a:t> </a:t>
            </a:r>
            <a:r>
              <a:rPr lang="en-US" dirty="0" err="1" smtClean="0"/>
              <a:t>bénéficient</a:t>
            </a:r>
            <a:r>
              <a:rPr lang="en-US" dirty="0" smtClean="0"/>
              <a:t> des </a:t>
            </a:r>
            <a:r>
              <a:rPr lang="en-US" dirty="0" err="1" smtClean="0"/>
              <a:t>méthodes</a:t>
            </a:r>
            <a:r>
              <a:rPr lang="en-US" dirty="0" smtClean="0"/>
              <a:t> de contraception </a:t>
            </a:r>
            <a:r>
              <a:rPr lang="en-US" dirty="0" err="1" smtClean="0"/>
              <a:t>modernes</a:t>
            </a:r>
            <a:r>
              <a:rPr lang="en-US" dirty="0" smtClean="0"/>
              <a:t> </a:t>
            </a:r>
            <a:r>
              <a:rPr lang="en-US" dirty="0" err="1" smtClean="0"/>
              <a:t>d’ici</a:t>
            </a:r>
            <a:r>
              <a:rPr lang="en-US" dirty="0" smtClean="0"/>
              <a:t> </a:t>
            </a:r>
            <a:r>
              <a:rPr lang="en-US" dirty="0" err="1" smtClean="0"/>
              <a:t>décembre</a:t>
            </a:r>
            <a:r>
              <a:rPr lang="en-US" dirty="0" smtClean="0"/>
              <a:t> 2020.</a:t>
            </a:r>
          </a:p>
          <a:p>
            <a:endParaRPr lang="en-US" dirty="0"/>
          </a:p>
          <a:p>
            <a:r>
              <a:rPr lang="en-US" dirty="0" smtClean="0"/>
              <a:t>Si les </a:t>
            </a:r>
            <a:r>
              <a:rPr lang="en-US" dirty="0" err="1" smtClean="0"/>
              <a:t>données</a:t>
            </a:r>
            <a:r>
              <a:rPr lang="en-US" dirty="0" smtClean="0"/>
              <a:t> relatives à </a:t>
            </a:r>
            <a:r>
              <a:rPr lang="en-US" dirty="0" err="1" smtClean="0"/>
              <a:t>l’âge</a:t>
            </a:r>
            <a:r>
              <a:rPr lang="en-US" dirty="0" smtClean="0"/>
              <a:t> ne </a:t>
            </a:r>
            <a:r>
              <a:rPr lang="en-US" dirty="0" err="1" smtClean="0"/>
              <a:t>sont</a:t>
            </a:r>
            <a:r>
              <a:rPr lang="en-US" dirty="0" smtClean="0"/>
              <a:t> pas </a:t>
            </a:r>
            <a:r>
              <a:rPr lang="en-US" dirty="0" err="1" smtClean="0"/>
              <a:t>enregistrées</a:t>
            </a:r>
            <a:r>
              <a:rPr lang="en-US" dirty="0" smtClean="0"/>
              <a:t>, nous ne </a:t>
            </a:r>
            <a:r>
              <a:rPr lang="en-US" dirty="0" err="1" smtClean="0"/>
              <a:t>pouvons</a:t>
            </a:r>
            <a:r>
              <a:rPr lang="en-US" dirty="0" smtClean="0"/>
              <a:t> pas les </a:t>
            </a:r>
            <a:r>
              <a:rPr lang="en-US" dirty="0" err="1" smtClean="0"/>
              <a:t>compter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cadre de </a:t>
            </a:r>
            <a:r>
              <a:rPr lang="en-US" dirty="0" err="1" smtClean="0"/>
              <a:t>notre</a:t>
            </a:r>
            <a:r>
              <a:rPr lang="en-US" dirty="0" smtClean="0"/>
              <a:t> engagement.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82000" cy="660400"/>
          </a:xfrm>
        </p:spPr>
        <p:txBody>
          <a:bodyPr/>
          <a:lstStyle/>
          <a:p>
            <a:r>
              <a:rPr lang="en-US" dirty="0" smtClean="0"/>
              <a:t>Engagement de PSI </a:t>
            </a:r>
            <a:r>
              <a:rPr lang="en-US" dirty="0" err="1" smtClean="0"/>
              <a:t>envers</a:t>
            </a:r>
            <a:r>
              <a:rPr lang="en-US" dirty="0" smtClean="0"/>
              <a:t> les </a:t>
            </a:r>
            <a:r>
              <a:rPr lang="en-US" dirty="0" err="1" smtClean="0"/>
              <a:t>jeunes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35</a:t>
            </a:fld>
            <a:endParaRPr lang="en-US" sz="1400" dirty="0"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27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1447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Roboto Thin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HSR 2.0 </a:t>
            </a:r>
          </a:p>
          <a:p>
            <a:endParaRPr lang="en-US" kern="0" dirty="0"/>
          </a:p>
          <a:p>
            <a:r>
              <a:rPr lang="en-US" kern="0" dirty="0" smtClean="0"/>
              <a:t>Additional Resources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767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4812"/>
            <a:ext cx="9144000" cy="5259388"/>
          </a:xfrm>
        </p:spPr>
        <p:txBody>
          <a:bodyPr/>
          <a:lstStyle/>
          <a:p>
            <a:r>
              <a:rPr lang="en-US" dirty="0" smtClean="0"/>
              <a:t>Regional Support</a:t>
            </a:r>
          </a:p>
          <a:p>
            <a:pPr lvl="1"/>
            <a:r>
              <a:rPr lang="en-US" dirty="0" smtClean="0"/>
              <a:t>EA: Wycliffe </a:t>
            </a:r>
            <a:r>
              <a:rPr lang="en-US" dirty="0" err="1" smtClean="0"/>
              <a:t>Waweru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wwaweru@psi.org</a:t>
            </a:r>
            <a:endParaRPr lang="en-US" dirty="0" smtClean="0"/>
          </a:p>
          <a:p>
            <a:pPr lvl="1"/>
            <a:r>
              <a:rPr lang="en-US" dirty="0" smtClean="0"/>
              <a:t>WCA: Bram Piot </a:t>
            </a:r>
            <a:r>
              <a:rPr lang="en-US" dirty="0" smtClean="0">
                <a:hlinkClick r:id="rId3"/>
              </a:rPr>
              <a:t>bpiot@psi.org</a:t>
            </a:r>
            <a:endParaRPr lang="en-US" dirty="0" smtClean="0"/>
          </a:p>
          <a:p>
            <a:pPr lvl="1"/>
            <a:r>
              <a:rPr lang="en-US" dirty="0" smtClean="0"/>
              <a:t>LAC</a:t>
            </a:r>
            <a:r>
              <a:rPr lang="en-US" dirty="0"/>
              <a:t>: Claudia Castellan </a:t>
            </a:r>
            <a:r>
              <a:rPr lang="en-US" u="sng" dirty="0" smtClean="0">
                <a:hlinkClick r:id="rId4"/>
              </a:rPr>
              <a:t>ccastellan@pasmo-ca.org</a:t>
            </a:r>
            <a:endParaRPr lang="en-US" u="sng" dirty="0" smtClean="0"/>
          </a:p>
          <a:p>
            <a:pPr lvl="1"/>
            <a:r>
              <a:rPr lang="en-US" dirty="0" smtClean="0"/>
              <a:t>SA: </a:t>
            </a:r>
            <a:r>
              <a:rPr lang="en-US" dirty="0"/>
              <a:t>Noah </a:t>
            </a:r>
            <a:r>
              <a:rPr lang="en-US" dirty="0" err="1"/>
              <a:t>Taruberekera</a:t>
            </a:r>
            <a:r>
              <a:rPr lang="en-US" dirty="0"/>
              <a:t> </a:t>
            </a:r>
            <a:r>
              <a:rPr lang="en-US" u="sng" dirty="0">
                <a:hlinkClick r:id="rId5"/>
              </a:rPr>
              <a:t>ntaruberekera@psi.org</a:t>
            </a:r>
            <a:r>
              <a:rPr lang="en-US" dirty="0"/>
              <a:t> and </a:t>
            </a:r>
            <a:r>
              <a:rPr lang="en-US" dirty="0" err="1"/>
              <a:t>Taurai</a:t>
            </a:r>
            <a:r>
              <a:rPr lang="en-US" dirty="0"/>
              <a:t> </a:t>
            </a:r>
            <a:r>
              <a:rPr lang="en-US" dirty="0" err="1"/>
              <a:t>Kambeu</a:t>
            </a:r>
            <a:r>
              <a:rPr lang="en-US" dirty="0"/>
              <a:t> </a:t>
            </a:r>
            <a:r>
              <a:rPr lang="en-US" u="sng" dirty="0" smtClean="0">
                <a:hlinkClick r:id="rId6"/>
              </a:rPr>
              <a:t>tkambeu@psi.org.zw</a:t>
            </a:r>
            <a:endParaRPr lang="en-US" dirty="0" smtClean="0"/>
          </a:p>
          <a:p>
            <a:pPr lvl="1"/>
            <a:r>
              <a:rPr lang="en-US" dirty="0" smtClean="0"/>
              <a:t>EAA: </a:t>
            </a:r>
            <a:r>
              <a:rPr lang="en-US" dirty="0" err="1" smtClean="0"/>
              <a:t>Glaister</a:t>
            </a:r>
            <a:r>
              <a:rPr lang="en-US" dirty="0" smtClean="0"/>
              <a:t> Leslie</a:t>
            </a:r>
            <a:r>
              <a:rPr lang="en-US" dirty="0"/>
              <a:t> </a:t>
            </a:r>
            <a:r>
              <a:rPr lang="en-US" dirty="0" smtClean="0">
                <a:hlinkClick r:id="rId7"/>
              </a:rPr>
              <a:t>gleslie@psi.org</a:t>
            </a:r>
            <a:endParaRPr lang="en-US" dirty="0" smtClean="0"/>
          </a:p>
          <a:p>
            <a:r>
              <a:rPr lang="en-US" dirty="0" smtClean="0"/>
              <a:t>Global Support</a:t>
            </a:r>
          </a:p>
          <a:p>
            <a:pPr lvl="1"/>
            <a:r>
              <a:rPr lang="en-US" dirty="0" smtClean="0"/>
              <a:t>RH &amp; HIV: Colleen Oakes </a:t>
            </a:r>
            <a:r>
              <a:rPr lang="en-US" dirty="0" smtClean="0">
                <a:hlinkClick r:id="rId8"/>
              </a:rPr>
              <a:t>coakes@psi.org</a:t>
            </a:r>
            <a:endParaRPr lang="en-US" dirty="0" smtClean="0"/>
          </a:p>
          <a:p>
            <a:pPr lvl="1"/>
            <a:r>
              <a:rPr lang="en-US" dirty="0" smtClean="0"/>
              <a:t>Malaria and Child Survival: Cristina Lussiana </a:t>
            </a:r>
            <a:r>
              <a:rPr lang="en-US" dirty="0" smtClean="0">
                <a:hlinkClick r:id="rId9"/>
              </a:rPr>
              <a:t>clussiana@psi.org</a:t>
            </a:r>
            <a:endParaRPr lang="en-US" dirty="0" smtClean="0"/>
          </a:p>
          <a:p>
            <a:pPr lvl="1"/>
            <a:r>
              <a:rPr lang="en-US" dirty="0" smtClean="0"/>
              <a:t>Metrics </a:t>
            </a:r>
            <a:r>
              <a:rPr lang="en-US" dirty="0"/>
              <a:t>Data </a:t>
            </a:r>
            <a:r>
              <a:rPr lang="en-US" dirty="0" smtClean="0"/>
              <a:t>Analyst: </a:t>
            </a:r>
            <a:r>
              <a:rPr lang="en-US" dirty="0" err="1" smtClean="0"/>
              <a:t>Lek</a:t>
            </a:r>
            <a:r>
              <a:rPr lang="en-US" dirty="0" smtClean="0"/>
              <a:t> </a:t>
            </a:r>
            <a:r>
              <a:rPr lang="en-US" dirty="0" err="1" smtClean="0"/>
              <a:t>Ngambkitpaiboon</a:t>
            </a:r>
            <a:r>
              <a:rPr lang="en-US" dirty="0" smtClean="0"/>
              <a:t> </a:t>
            </a:r>
            <a:r>
              <a:rPr lang="en-US" dirty="0" smtClean="0">
                <a:hlinkClick r:id="rId10"/>
              </a:rPr>
              <a:t>lngamkitpaiboon@psi.org</a:t>
            </a:r>
            <a:endParaRPr lang="en-US" dirty="0" smtClean="0"/>
          </a:p>
          <a:p>
            <a:r>
              <a:rPr lang="en-US" dirty="0" smtClean="0"/>
              <a:t>Online Guidance</a:t>
            </a:r>
          </a:p>
          <a:p>
            <a:pPr lvl="1"/>
            <a:r>
              <a:rPr lang="en-US" u="sng" dirty="0" smtClean="0">
                <a:hlinkClick r:id="rId11"/>
              </a:rPr>
              <a:t>HSR Knowledge Base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5192713"/>
          </a:xfrm>
        </p:spPr>
        <p:txBody>
          <a:bodyPr/>
          <a:lstStyle/>
          <a:p>
            <a:r>
              <a:rPr lang="en-US" dirty="0" smtClean="0"/>
              <a:t>Countries to review the HSR 2.0 data entry tables</a:t>
            </a:r>
          </a:p>
          <a:p>
            <a:pPr lvl="1"/>
            <a:r>
              <a:rPr lang="en-US" dirty="0" smtClean="0"/>
              <a:t>Send clarifying questions to Colleen and Cristina</a:t>
            </a:r>
          </a:p>
          <a:p>
            <a:pPr marL="0" indent="0">
              <a:buNone/>
            </a:pPr>
            <a:endParaRPr lang="en-US" sz="1350" dirty="0"/>
          </a:p>
          <a:p>
            <a:r>
              <a:rPr lang="en-US" dirty="0"/>
              <a:t>B</a:t>
            </a:r>
            <a:r>
              <a:rPr lang="en-US" dirty="0" smtClean="0"/>
              <a:t>egin compiling data that need to be entered in Jan 2017</a:t>
            </a:r>
          </a:p>
          <a:p>
            <a:pPr lvl="1"/>
            <a:r>
              <a:rPr lang="en-US" dirty="0" smtClean="0"/>
              <a:t>Prepare December 2016 data for Health Areas that countries are already reporting</a:t>
            </a:r>
          </a:p>
          <a:p>
            <a:pPr lvl="1"/>
            <a:r>
              <a:rPr lang="en-US" dirty="0" smtClean="0"/>
              <a:t>Prepare Jan-Dec 2016 data for new health area modules and services (especially Malaria and Child Survival. Questions? Ask Cristina,</a:t>
            </a:r>
          </a:p>
          <a:p>
            <a:pPr lvl="1"/>
            <a:endParaRPr lang="en-US" sz="1350" dirty="0"/>
          </a:p>
          <a:p>
            <a:r>
              <a:rPr lang="en-US" dirty="0"/>
              <a:t>PSI/W will reach out to countries to get FP data collection forms</a:t>
            </a:r>
          </a:p>
          <a:p>
            <a:pPr lvl="1"/>
            <a:r>
              <a:rPr lang="en-US" dirty="0"/>
              <a:t>Aim to understand what data countries are already collecting on first-time/lapsed users and may revise definition of “adopters”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800600"/>
            <a:ext cx="5562600" cy="177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u="sng" dirty="0" smtClean="0">
                <a:latin typeface="+mn-lt"/>
              </a:rPr>
              <a:t>Contacts</a:t>
            </a:r>
            <a:r>
              <a:rPr lang="en-US" dirty="0" smtClean="0">
                <a:latin typeface="+mn-lt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Wingdings" charset="2"/>
              <a:buChar char="ü"/>
            </a:pPr>
            <a:r>
              <a:rPr lang="en-US" sz="1800" dirty="0" smtClean="0">
                <a:latin typeface="+mn-lt"/>
              </a:rPr>
              <a:t>RSS </a:t>
            </a:r>
            <a:r>
              <a:rPr lang="en-US" sz="1800" dirty="0" err="1" smtClean="0">
                <a:latin typeface="+mn-lt"/>
              </a:rPr>
              <a:t>général</a:t>
            </a:r>
            <a:r>
              <a:rPr lang="en-US" sz="1800" dirty="0" smtClean="0">
                <a:latin typeface="+mn-lt"/>
              </a:rPr>
              <a:t> : </a:t>
            </a:r>
            <a:r>
              <a:rPr lang="en-US" sz="1800" dirty="0" smtClean="0">
                <a:latin typeface="+mn-lt"/>
                <a:hlinkClick r:id="rId3"/>
              </a:rPr>
              <a:t>mreidy@psi.org</a:t>
            </a:r>
            <a:endParaRPr lang="en-US" sz="1800" dirty="0" smtClean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Wingdings" charset="2"/>
              <a:buChar char="ü"/>
            </a:pPr>
            <a:r>
              <a:rPr lang="en-US" sz="1800" dirty="0" smtClean="0">
                <a:latin typeface="+mn-lt"/>
              </a:rPr>
              <a:t>Santé </a:t>
            </a:r>
            <a:r>
              <a:rPr lang="en-US" sz="1800" dirty="0" err="1" smtClean="0">
                <a:latin typeface="+mn-lt"/>
              </a:rPr>
              <a:t>sexuelle</a:t>
            </a:r>
            <a:r>
              <a:rPr lang="en-US" sz="1800" dirty="0" smtClean="0">
                <a:latin typeface="+mn-lt"/>
              </a:rPr>
              <a:t> et reproductive : </a:t>
            </a:r>
            <a:r>
              <a:rPr lang="en-US" sz="1800" dirty="0" smtClean="0">
                <a:latin typeface="+mn-lt"/>
                <a:hlinkClick r:id="rId4"/>
              </a:rPr>
              <a:t>coakes@psi.org</a:t>
            </a:r>
            <a:endParaRPr lang="en-US" sz="1800" dirty="0" smtClean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Wingdings" charset="2"/>
              <a:buChar char="ü"/>
            </a:pPr>
            <a:r>
              <a:rPr lang="en-US" sz="1800" dirty="0" smtClean="0">
                <a:latin typeface="+mn-lt"/>
              </a:rPr>
              <a:t>Paludisme et </a:t>
            </a:r>
            <a:r>
              <a:rPr lang="en-US" sz="1800" dirty="0" err="1">
                <a:latin typeface="+mn-lt"/>
              </a:rPr>
              <a:t>S</a:t>
            </a:r>
            <a:r>
              <a:rPr lang="en-US" sz="1800" dirty="0" err="1" smtClean="0">
                <a:latin typeface="+mn-lt"/>
              </a:rPr>
              <a:t>urvie</a:t>
            </a:r>
            <a:r>
              <a:rPr lang="en-US" sz="1800" dirty="0" smtClean="0">
                <a:latin typeface="+mn-lt"/>
              </a:rPr>
              <a:t> de </a:t>
            </a:r>
            <a:r>
              <a:rPr lang="en-US" sz="1800" dirty="0" err="1" smtClean="0">
                <a:latin typeface="+mn-lt"/>
              </a:rPr>
              <a:t>l’enfant</a:t>
            </a:r>
            <a:r>
              <a:rPr lang="en-US" sz="1800" dirty="0" smtClean="0">
                <a:latin typeface="+mn-lt"/>
              </a:rPr>
              <a:t> : </a:t>
            </a:r>
            <a:r>
              <a:rPr lang="en-US" sz="1800" dirty="0" smtClean="0">
                <a:latin typeface="+mn-lt"/>
                <a:hlinkClick r:id="rId5"/>
              </a:rPr>
              <a:t>clussiana@psi.org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1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1482969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Roboto Thin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Paludisme et </a:t>
            </a:r>
            <a:r>
              <a:rPr lang="en-US" kern="0" dirty="0" err="1" smtClean="0"/>
              <a:t>Survie</a:t>
            </a:r>
            <a:r>
              <a:rPr lang="en-US" kern="0" dirty="0" smtClean="0"/>
              <a:t> de </a:t>
            </a:r>
            <a:r>
              <a:rPr lang="en-US" kern="0" dirty="0" err="1" smtClean="0"/>
              <a:t>l’enfant</a:t>
            </a:r>
            <a:endParaRPr lang="en-US" kern="0" dirty="0" smtClean="0"/>
          </a:p>
          <a:p>
            <a:endParaRPr lang="en-US" kern="0" dirty="0"/>
          </a:p>
          <a:p>
            <a:r>
              <a:rPr lang="en-US" kern="0" dirty="0" smtClean="0"/>
              <a:t> </a:t>
            </a:r>
            <a:r>
              <a:rPr lang="en-US" kern="0" dirty="0" err="1" smtClean="0"/>
              <a:t>Quelles</a:t>
            </a:r>
            <a:r>
              <a:rPr lang="en-US" kern="0" dirty="0" smtClean="0"/>
              <a:t> </a:t>
            </a:r>
            <a:r>
              <a:rPr lang="en-US" kern="0" dirty="0" err="1" smtClean="0"/>
              <a:t>sont</a:t>
            </a:r>
            <a:r>
              <a:rPr lang="en-US" kern="0" dirty="0" smtClean="0"/>
              <a:t> les </a:t>
            </a:r>
            <a:r>
              <a:rPr lang="en-US" kern="0" dirty="0" err="1" smtClean="0"/>
              <a:t>nouveautés</a:t>
            </a:r>
            <a:r>
              <a:rPr lang="en-US" kern="0" dirty="0" smtClean="0"/>
              <a:t> 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3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dirty="0" smtClean="0"/>
              <a:t>    Paludisme et </a:t>
            </a:r>
            <a:r>
              <a:rPr lang="en-US" dirty="0" err="1"/>
              <a:t>S</a:t>
            </a:r>
            <a:r>
              <a:rPr lang="en-US" dirty="0" err="1" smtClean="0"/>
              <a:t>urvie</a:t>
            </a:r>
            <a:r>
              <a:rPr lang="en-US" dirty="0" smtClean="0"/>
              <a:t> de </a:t>
            </a:r>
            <a:r>
              <a:rPr lang="en-US" dirty="0" err="1" smtClean="0"/>
              <a:t>l’enfant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Gestion</a:t>
            </a:r>
            <a:r>
              <a:rPr lang="en-US" sz="2000" dirty="0" smtClean="0"/>
              <a:t> </a:t>
            </a:r>
            <a:r>
              <a:rPr lang="en-US" sz="2000" dirty="0" err="1" smtClean="0"/>
              <a:t>intégrée</a:t>
            </a:r>
            <a:r>
              <a:rPr lang="en-US" sz="2000" dirty="0" smtClean="0"/>
              <a:t> des </a:t>
            </a:r>
            <a:r>
              <a:rPr lang="en-US" sz="2000" dirty="0" err="1" smtClean="0"/>
              <a:t>cas</a:t>
            </a:r>
            <a:endParaRPr lang="en-US" sz="2000" dirty="0" smtClean="0"/>
          </a:p>
          <a:p>
            <a:r>
              <a:rPr lang="en-US" sz="2000" dirty="0" smtClean="0"/>
              <a:t>Paludisme</a:t>
            </a:r>
          </a:p>
          <a:p>
            <a:r>
              <a:rPr lang="en-US" sz="2000" dirty="0" smtClean="0"/>
              <a:t>Santé </a:t>
            </a:r>
            <a:r>
              <a:rPr lang="en-US" sz="2000" dirty="0" err="1" smtClean="0"/>
              <a:t>maternelle</a:t>
            </a:r>
            <a:r>
              <a:rPr lang="en-US" sz="2000" dirty="0" smtClean="0"/>
              <a:t> et </a:t>
            </a:r>
            <a:r>
              <a:rPr lang="en-US" sz="2000" dirty="0" err="1" smtClean="0"/>
              <a:t>néonatale</a:t>
            </a:r>
            <a:endParaRPr lang="en-US" sz="2000" dirty="0" smtClean="0"/>
          </a:p>
          <a:p>
            <a:r>
              <a:rPr lang="en-US" sz="2000" dirty="0" smtClean="0"/>
              <a:t>WASH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Répartition</a:t>
            </a:r>
            <a:r>
              <a:rPr lang="en-US" sz="2000" dirty="0" smtClean="0"/>
              <a:t> par :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Canal de </a:t>
            </a:r>
            <a:r>
              <a:rPr lang="en-US" sz="2000" dirty="0" err="1" smtClean="0"/>
              <a:t>prestation</a:t>
            </a:r>
            <a:r>
              <a:rPr lang="en-US" sz="2000" dirty="0" smtClean="0"/>
              <a:t> de services (CPS)</a:t>
            </a:r>
          </a:p>
          <a:p>
            <a:pPr lvl="1">
              <a:buFont typeface="Wingdings" charset="2"/>
              <a:buChar char="§"/>
            </a:pPr>
            <a:r>
              <a:rPr lang="fr-FR" sz="1700" dirty="0" smtClean="0"/>
              <a:t>Établissements franchisés</a:t>
            </a:r>
            <a:r>
              <a:rPr lang="fr-FR" sz="1700" dirty="0"/>
              <a:t>, </a:t>
            </a:r>
            <a:r>
              <a:rPr lang="fr-FR" sz="1700" dirty="0" smtClean="0"/>
              <a:t>Partenaires </a:t>
            </a:r>
            <a:r>
              <a:rPr lang="fr-FR" sz="1700" dirty="0"/>
              <a:t>de prestation de services, Prestation directe </a:t>
            </a:r>
            <a:r>
              <a:rPr lang="fr-FR" sz="1700" dirty="0" smtClean="0"/>
              <a:t>des services </a:t>
            </a:r>
            <a:r>
              <a:rPr lang="fr-FR" sz="1700" dirty="0"/>
              <a:t>PSI</a:t>
            </a:r>
            <a:endParaRPr lang="en-US" sz="1700" dirty="0" smtClean="0"/>
          </a:p>
          <a:p>
            <a:pPr>
              <a:buFont typeface="Wingdings" charset="2"/>
              <a:buChar char="§"/>
            </a:pPr>
            <a:r>
              <a:rPr lang="en-US" sz="2000" dirty="0" err="1" smtClean="0"/>
              <a:t>Produit</a:t>
            </a:r>
            <a:endParaRPr lang="en-US" sz="2000" dirty="0" smtClean="0"/>
          </a:p>
          <a:p>
            <a:pPr lvl="1">
              <a:buFont typeface="Wingdings" charset="2"/>
              <a:buChar char="§"/>
            </a:pPr>
            <a:r>
              <a:rPr lang="en-US" sz="1700" dirty="0" err="1" smtClean="0"/>
              <a:t>Produit</a:t>
            </a:r>
            <a:r>
              <a:rPr lang="en-US" sz="1700" dirty="0" smtClean="0"/>
              <a:t> de PSI– </a:t>
            </a:r>
            <a:r>
              <a:rPr lang="en-US" sz="1700" dirty="0" err="1" smtClean="0"/>
              <a:t>Produit</a:t>
            </a:r>
            <a:r>
              <a:rPr lang="en-US" sz="1700" dirty="0" smtClean="0"/>
              <a:t> ne </a:t>
            </a:r>
            <a:r>
              <a:rPr lang="en-US" sz="1700" dirty="0" err="1" smtClean="0"/>
              <a:t>provenant</a:t>
            </a:r>
            <a:r>
              <a:rPr lang="en-US" sz="1700" dirty="0" smtClean="0"/>
              <a:t> pas de PSI – </a:t>
            </a:r>
            <a:r>
              <a:rPr lang="en-US" sz="1700" dirty="0" err="1" smtClean="0"/>
              <a:t>Produit</a:t>
            </a:r>
            <a:r>
              <a:rPr lang="en-US" sz="1700" dirty="0" smtClean="0"/>
              <a:t> de source </a:t>
            </a:r>
            <a:r>
              <a:rPr lang="en-US" sz="1700" dirty="0" err="1" smtClean="0"/>
              <a:t>inconnue</a:t>
            </a:r>
            <a:endParaRPr lang="en-US" sz="1700" dirty="0" smtClean="0"/>
          </a:p>
          <a:p>
            <a:pPr>
              <a:buFont typeface="Wingdings" charset="2"/>
              <a:buChar char="§"/>
            </a:pPr>
            <a:r>
              <a:rPr lang="en-US" sz="2000" dirty="0" err="1" smtClean="0"/>
              <a:t>Groupe</a:t>
            </a:r>
            <a:r>
              <a:rPr lang="en-US" sz="2000" dirty="0" smtClean="0"/>
              <a:t> </a:t>
            </a:r>
            <a:r>
              <a:rPr lang="en-US" sz="2000" dirty="0" err="1" smtClean="0"/>
              <a:t>d’âge</a:t>
            </a:r>
            <a:r>
              <a:rPr lang="en-US" sz="2000" dirty="0" smtClean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1700" dirty="0" smtClean="0"/>
              <a:t>0-5 </a:t>
            </a:r>
            <a:r>
              <a:rPr lang="en-US" sz="1700" dirty="0" err="1" smtClean="0"/>
              <a:t>ans</a:t>
            </a:r>
            <a:r>
              <a:rPr lang="en-US" sz="1700" dirty="0" smtClean="0"/>
              <a:t> - &gt;5 </a:t>
            </a:r>
            <a:r>
              <a:rPr lang="en-US" sz="1700" dirty="0" err="1" smtClean="0"/>
              <a:t>ans</a:t>
            </a:r>
            <a:endParaRPr lang="en-US" sz="1700" dirty="0" smtClean="0"/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25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intégrée</a:t>
            </a:r>
            <a:r>
              <a:rPr lang="en-US" dirty="0" smtClean="0"/>
              <a:t> des </a:t>
            </a:r>
            <a:r>
              <a:rPr lang="en-US" dirty="0" err="1" smtClean="0"/>
              <a:t>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6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5010"/>
            <a:ext cx="9144000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579" y="2286000"/>
            <a:ext cx="7514821" cy="4191000"/>
          </a:xfrm>
        </p:spPr>
        <p:txBody>
          <a:bodyPr/>
          <a:lstStyle/>
          <a:p>
            <a:pPr lvl="1"/>
            <a:r>
              <a:rPr lang="en-US" sz="1700" dirty="0" err="1" smtClean="0"/>
              <a:t>Cas</a:t>
            </a:r>
            <a:r>
              <a:rPr lang="en-US" sz="1700" dirty="0" smtClean="0"/>
              <a:t> </a:t>
            </a:r>
            <a:r>
              <a:rPr lang="en-US" sz="1700" dirty="0"/>
              <a:t>de </a:t>
            </a:r>
            <a:r>
              <a:rPr lang="en-US" sz="1700" dirty="0" err="1"/>
              <a:t>fièvre</a:t>
            </a:r>
            <a:r>
              <a:rPr lang="en-US" sz="1700" dirty="0"/>
              <a:t> </a:t>
            </a:r>
            <a:r>
              <a:rPr lang="en-US" sz="1700" dirty="0" err="1"/>
              <a:t>soignés</a:t>
            </a:r>
            <a:endParaRPr lang="en-US" sz="1700" dirty="0"/>
          </a:p>
          <a:p>
            <a:pPr lvl="1"/>
            <a:r>
              <a:rPr lang="fr-FR" sz="1700" dirty="0" smtClean="0"/>
              <a:t>Cas </a:t>
            </a:r>
            <a:r>
              <a:rPr lang="fr-FR" sz="1700" dirty="0"/>
              <a:t>de fièvre testés par microscopie</a:t>
            </a:r>
            <a:endParaRPr lang="en-US" sz="1700" dirty="0"/>
          </a:p>
          <a:p>
            <a:pPr lvl="1"/>
            <a:r>
              <a:rPr lang="fr-FR" sz="1700" dirty="0" smtClean="0"/>
              <a:t>Cas </a:t>
            </a:r>
            <a:r>
              <a:rPr lang="fr-FR" sz="1700" dirty="0"/>
              <a:t>de fièvre testés par TDR</a:t>
            </a:r>
            <a:endParaRPr lang="en-US" sz="1700" dirty="0" smtClean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lvl="1"/>
            <a:r>
              <a:rPr lang="en-US" sz="1700" dirty="0" smtClean="0"/>
              <a:t>TDR </a:t>
            </a:r>
            <a:r>
              <a:rPr lang="en-US" sz="1700" dirty="0" err="1"/>
              <a:t>positifs</a:t>
            </a:r>
            <a:endParaRPr lang="en-US" sz="1700" dirty="0"/>
          </a:p>
          <a:p>
            <a:pPr lvl="1"/>
            <a:r>
              <a:rPr lang="fr-FR" sz="1800" dirty="0" smtClean="0"/>
              <a:t>Résultats </a:t>
            </a:r>
            <a:r>
              <a:rPr lang="fr-FR" sz="1800" dirty="0"/>
              <a:t>positifs signalés au </a:t>
            </a:r>
            <a:r>
              <a:rPr lang="fr-FR" sz="1800" dirty="0" smtClean="0"/>
              <a:t>système national de gestion des informations</a:t>
            </a:r>
            <a:endParaRPr lang="fr-FR" sz="1800" dirty="0"/>
          </a:p>
          <a:p>
            <a:pPr lvl="1"/>
            <a:r>
              <a:rPr lang="fr-FR" sz="1800" dirty="0" smtClean="0"/>
              <a:t>TDR </a:t>
            </a:r>
            <a:r>
              <a:rPr lang="fr-FR" sz="1800" dirty="0"/>
              <a:t>positifs </a:t>
            </a:r>
            <a:r>
              <a:rPr lang="fr-FR" sz="1800" dirty="0" smtClean="0"/>
              <a:t>ayant </a:t>
            </a:r>
            <a:r>
              <a:rPr lang="fr-FR" sz="1800" dirty="0"/>
              <a:t>reçu un traitement de première ligne </a:t>
            </a:r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lvl="1"/>
            <a:r>
              <a:rPr lang="fr-FR" sz="1800" dirty="0" smtClean="0"/>
              <a:t>CTA dont la qualité est assurée fournies </a:t>
            </a:r>
            <a:r>
              <a:rPr lang="fr-FR" sz="1800" dirty="0"/>
              <a:t>après la confirmation du diagnostic </a:t>
            </a:r>
            <a:endParaRPr lang="en-US" sz="1700" dirty="0"/>
          </a:p>
          <a:p>
            <a:pPr lvl="1"/>
            <a:r>
              <a:rPr lang="fr-FR" sz="1800" dirty="0" smtClean="0"/>
              <a:t>Traitement </a:t>
            </a:r>
            <a:r>
              <a:rPr lang="fr-FR" sz="1800" dirty="0"/>
              <a:t>avec la chloroquine / </a:t>
            </a:r>
            <a:r>
              <a:rPr lang="fr-FR" sz="1800" dirty="0" err="1"/>
              <a:t>primaquine</a:t>
            </a:r>
            <a:r>
              <a:rPr lang="fr-FR" sz="1800" dirty="0"/>
              <a:t> fourni après la confirmation du diagnostic de </a:t>
            </a:r>
            <a:r>
              <a:rPr lang="fr-FR" sz="1800" dirty="0" err="1"/>
              <a:t>P.vivax</a:t>
            </a:r>
            <a:endParaRPr lang="fr-FR" sz="1800" dirty="0"/>
          </a:p>
          <a:p>
            <a:pPr lvl="1"/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dirty="0" smtClean="0"/>
              <a:t>Paludisme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7</a:t>
            </a:fld>
            <a:endParaRPr lang="en-US" sz="1400" dirty="0">
              <a:latin typeface="Times" pitchFamily="2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07289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Cas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fièvre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0887" y="1769646"/>
            <a:ext cx="26693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Par CPS, Par </a:t>
            </a:r>
            <a:r>
              <a:rPr lang="en-US" sz="1600" dirty="0" err="1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groupe</a:t>
            </a:r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 </a:t>
            </a:r>
            <a:r>
              <a:rPr lang="en-US" sz="1600" dirty="0" err="1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d’âge</a:t>
            </a:r>
            <a:endParaRPr lang="en-US" sz="1600" dirty="0">
              <a:solidFill>
                <a:srgbClr val="73A534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365043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</a:rPr>
              <a:t>Résultats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tests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positifs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257800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Traitement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5257800"/>
            <a:ext cx="378821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lvl="0"/>
            <a:r>
              <a:rPr lang="en-US" sz="1600" dirty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Par CPS, </a:t>
            </a:r>
            <a:r>
              <a:rPr lang="en-US" sz="1600" dirty="0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Par </a:t>
            </a:r>
            <a:r>
              <a:rPr lang="en-US" sz="1600" dirty="0" err="1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produit</a:t>
            </a:r>
            <a:r>
              <a:rPr lang="en-US" sz="1600" dirty="0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, Par </a:t>
            </a:r>
            <a:r>
              <a:rPr lang="en-US" sz="1600" dirty="0" err="1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groupe</a:t>
            </a:r>
            <a:r>
              <a:rPr lang="en-US" sz="1600" dirty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d’âge</a:t>
            </a:r>
            <a:endParaRPr lang="en-US" sz="1600" dirty="0">
              <a:solidFill>
                <a:srgbClr val="73A534"/>
              </a:solidFill>
              <a:latin typeface="Arial" panose="020B0604020202020204"/>
              <a:ea typeface="Calibri Light" charset="0"/>
              <a:cs typeface="Calibri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4225" y="3365043"/>
            <a:ext cx="26693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lvl="0"/>
            <a:r>
              <a:rPr lang="en-US" sz="1600" dirty="0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Par </a:t>
            </a:r>
            <a:r>
              <a:rPr lang="en-US" sz="1600" dirty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CPS, Par </a:t>
            </a:r>
            <a:r>
              <a:rPr lang="en-US" sz="1600" dirty="0" err="1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groupe</a:t>
            </a:r>
            <a:r>
              <a:rPr lang="en-US" sz="1600" dirty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 </a:t>
            </a:r>
            <a:r>
              <a:rPr lang="en-US" sz="1600" dirty="0" err="1" smtClean="0">
                <a:solidFill>
                  <a:srgbClr val="73A534"/>
                </a:solidFill>
                <a:latin typeface="Arial" panose="020B0604020202020204"/>
                <a:ea typeface="Calibri Light" charset="0"/>
                <a:cs typeface="Calibri Light" charset="0"/>
              </a:rPr>
              <a:t>d’âge</a:t>
            </a:r>
            <a:endParaRPr lang="en-US" sz="1600" dirty="0">
              <a:solidFill>
                <a:srgbClr val="73A534"/>
              </a:solidFill>
              <a:latin typeface="Arial" panose="020B0604020202020204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579" y="2286000"/>
            <a:ext cx="7514821" cy="4191000"/>
          </a:xfrm>
        </p:spPr>
        <p:txBody>
          <a:bodyPr/>
          <a:lstStyle/>
          <a:p>
            <a:pPr lvl="1"/>
            <a:r>
              <a:rPr lang="en-US" sz="1700" dirty="0" smtClean="0"/>
              <a:t>TDR </a:t>
            </a:r>
            <a:r>
              <a:rPr lang="en-US" sz="1700" dirty="0" err="1"/>
              <a:t>négatifs</a:t>
            </a:r>
            <a:endParaRPr lang="en-US" sz="1700" dirty="0"/>
          </a:p>
          <a:p>
            <a:pPr lvl="1"/>
            <a:r>
              <a:rPr lang="fr-FR" sz="1800" dirty="0" smtClean="0"/>
              <a:t>TDR </a:t>
            </a:r>
            <a:r>
              <a:rPr lang="fr-FR" sz="1800" dirty="0"/>
              <a:t>négatifs, aucun antipaludique donné </a:t>
            </a:r>
            <a:endParaRPr lang="en-US" sz="1700" dirty="0" smtClean="0"/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r>
              <a:rPr lang="fr-FR" sz="1800" dirty="0" smtClean="0"/>
              <a:t>Maisons </a:t>
            </a:r>
            <a:r>
              <a:rPr lang="fr-FR" sz="1800" dirty="0"/>
              <a:t>pulvérisées</a:t>
            </a: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660400"/>
          </a:xfrm>
        </p:spPr>
        <p:txBody>
          <a:bodyPr/>
          <a:lstStyle/>
          <a:p>
            <a:r>
              <a:rPr lang="en-US" dirty="0" smtClean="0"/>
              <a:t>Paludisme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8</a:t>
            </a:fld>
            <a:endParaRPr lang="en-US" sz="1400" dirty="0">
              <a:latin typeface="Times" pitchFamily="2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07289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Résultats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de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tests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négatifs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048000"/>
            <a:ext cx="7391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Pulvérisation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intradomiciliaire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d’insecticides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0317" y="1790243"/>
            <a:ext cx="26693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Par CPS, Par </a:t>
            </a:r>
            <a:r>
              <a:rPr lang="en-US" sz="1600" dirty="0" err="1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groupe</a:t>
            </a:r>
            <a:r>
              <a:rPr lang="en-US" sz="1600" dirty="0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 </a:t>
            </a:r>
            <a:r>
              <a:rPr lang="en-US" sz="1600" dirty="0" err="1" smtClean="0">
                <a:solidFill>
                  <a:srgbClr val="73A534"/>
                </a:solidFill>
                <a:latin typeface="+mn-lt"/>
                <a:ea typeface="Calibri Light" charset="0"/>
                <a:cs typeface="Calibri Light" charset="0"/>
              </a:rPr>
              <a:t>d’âge</a:t>
            </a:r>
            <a:endParaRPr lang="en-US" sz="1600" dirty="0">
              <a:solidFill>
                <a:srgbClr val="73A534"/>
              </a:solidFill>
              <a:latin typeface="+mn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Paludisme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9</a:t>
            </a:fld>
            <a:endParaRPr lang="en-US" sz="1400" dirty="0">
              <a:latin typeface="Times" pitchFamily="27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2032000"/>
            <a:ext cx="9144000" cy="30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20507"/>
      </p:ext>
    </p:extLst>
  </p:cSld>
  <p:clrMapOvr>
    <a:masterClrMapping/>
  </p:clrMapOvr>
</p:sld>
</file>

<file path=ppt/theme/theme1.xml><?xml version="1.0" encoding="utf-8"?>
<a:theme xmlns:a="http://schemas.openxmlformats.org/drawingml/2006/main" name="PSI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8616"/>
      </a:accent1>
      <a:accent2>
        <a:srgbClr val="00B5E1"/>
      </a:accent2>
      <a:accent3>
        <a:srgbClr val="78A741"/>
      </a:accent3>
      <a:accent4>
        <a:srgbClr val="B4D23D"/>
      </a:accent4>
      <a:accent5>
        <a:srgbClr val="FEFFFF"/>
      </a:accent5>
      <a:accent6>
        <a:srgbClr val="BFBFBF"/>
      </a:accent6>
      <a:hlink>
        <a:srgbClr val="EE8616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697BB5DE7D144A58A3818D635E700" ma:contentTypeVersion="2" ma:contentTypeDescription="Create a new document." ma:contentTypeScope="" ma:versionID="30d6a5839c978c003fa4b0b4af64363b">
  <xsd:schema xmlns:xsd="http://www.w3.org/2001/XMLSchema" xmlns:xs="http://www.w3.org/2001/XMLSchema" xmlns:p="http://schemas.microsoft.com/office/2006/metadata/properties" xmlns:ns2="11f27fc7-3121-4288-9ec2-4bf067ea9b07" targetNamespace="http://schemas.microsoft.com/office/2006/metadata/properties" ma:root="true" ma:fieldsID="60224ca7b5fe5f9e418ab1e3d3a85b9c" ns2:_="">
    <xsd:import namespace="11f27fc7-3121-4288-9ec2-4bf067ea9b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27fc7-3121-4288-9ec2-4bf067ea9b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F53575-07DB-40D2-83AF-86112380B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73FCF5-F8FD-42EE-9127-FCA32F2DE9BB}">
  <ds:schemaRefs>
    <ds:schemaRef ds:uri="http://schemas.microsoft.com/office/2006/documentManagement/types"/>
    <ds:schemaRef ds:uri="11f27fc7-3121-4288-9ec2-4bf067ea9b07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BF94584-EA19-49E9-BC73-474A67EFA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f27fc7-3121-4288-9ec2-4bf067ea9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6330</TotalTime>
  <Words>2914</Words>
  <Application>Microsoft Office PowerPoint</Application>
  <PresentationFormat>On-screen Show (4:3)</PresentationFormat>
  <Paragraphs>349</Paragraphs>
  <Slides>39</Slides>
  <Notes>27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Montserrat-Regular</vt:lpstr>
      <vt:lpstr>Roboto Thin</vt:lpstr>
      <vt:lpstr>Times</vt:lpstr>
      <vt:lpstr>Wingdings</vt:lpstr>
      <vt:lpstr>PSI THEME</vt:lpstr>
      <vt:lpstr>RSS 2.0 – Un RSS plus efficace et plus rationnel</vt:lpstr>
      <vt:lpstr>Rapport des services de santé 2.0</vt:lpstr>
      <vt:lpstr>Health Service Report 2.0</vt:lpstr>
      <vt:lpstr>PowerPoint Presentation</vt:lpstr>
      <vt:lpstr>    Paludisme et Survie de l’enfant </vt:lpstr>
      <vt:lpstr>      Gestion intégrée des cas</vt:lpstr>
      <vt:lpstr>Paludisme</vt:lpstr>
      <vt:lpstr>Paludisme</vt:lpstr>
      <vt:lpstr>Paludisme</vt:lpstr>
      <vt:lpstr>PowerPoint Presentation</vt:lpstr>
      <vt:lpstr>Santé maternelle et néonatale</vt:lpstr>
      <vt:lpstr>Santé maternelle et néonatale</vt:lpstr>
      <vt:lpstr>Santé maternelle et néonatale</vt:lpstr>
      <vt:lpstr>Santé maternelle et néonatale</vt:lpstr>
      <vt:lpstr>Eau, assainissement et hygiène (WASH)</vt:lpstr>
      <vt:lpstr>Eau, assainissement et hygiène (WASH)</vt:lpstr>
      <vt:lpstr>PowerPoint Presentation</vt:lpstr>
      <vt:lpstr>Modification de la définition d’un utilisateur de contraception</vt:lpstr>
      <vt:lpstr>Modifications apportées au module de Contraception</vt:lpstr>
      <vt:lpstr>Contraception</vt:lpstr>
      <vt:lpstr>Avortement sans risque</vt:lpstr>
      <vt:lpstr>Élargissement du module MNT</vt:lpstr>
      <vt:lpstr>Élargissement du module MNT</vt:lpstr>
      <vt:lpstr>Nouveaux ajouts : ART et PrEP</vt:lpstr>
      <vt:lpstr>Services de dépistage du VIH et Circoncision masculine médicale volontaire (CMMV) </vt:lpstr>
      <vt:lpstr>Tuberculose</vt:lpstr>
      <vt:lpstr>IST</vt:lpstr>
      <vt:lpstr>Références</vt:lpstr>
      <vt:lpstr>Références</vt:lpstr>
      <vt:lpstr>PowerPoint Presentation</vt:lpstr>
      <vt:lpstr>Autres changement concernant le RSS 2.0</vt:lpstr>
      <vt:lpstr>Getting help!</vt:lpstr>
      <vt:lpstr>PowerPoint Presentation</vt:lpstr>
      <vt:lpstr>PowerPoint Presentation</vt:lpstr>
      <vt:lpstr>Engagement de PSI envers les jeunes</vt:lpstr>
      <vt:lpstr>PowerPoint Presentation</vt:lpstr>
      <vt:lpstr>HSR Resources</vt:lpstr>
      <vt:lpstr>Next Steps</vt:lpstr>
      <vt:lpstr>PowerPoint Presentation</vt:lpstr>
    </vt:vector>
  </TitlesOfParts>
  <Company>5䖶蓕뫤卌䐸뿿젰Ā䀀蓖ኌ뿿졄뿿젰_x000f_苴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Allen</dc:creator>
  <cp:lastModifiedBy>Elizabeth Lacroix</cp:lastModifiedBy>
  <cp:revision>332</cp:revision>
  <dcterms:created xsi:type="dcterms:W3CDTF">2009-03-24T15:06:49Z</dcterms:created>
  <dcterms:modified xsi:type="dcterms:W3CDTF">2016-11-29T18:41:57Z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0x010100A26697BB5DE7D144A58A3818D635E700</vt:lpwstr>
  </property>
</Properties>
</file>