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37" r:id="rId4"/>
  </p:sldMasterIdLst>
  <p:notesMasterIdLst>
    <p:notesMasterId r:id="rId45"/>
  </p:notesMasterIdLst>
  <p:sldIdLst>
    <p:sldId id="268" r:id="rId5"/>
    <p:sldId id="325" r:id="rId6"/>
    <p:sldId id="327" r:id="rId7"/>
    <p:sldId id="317" r:id="rId8"/>
    <p:sldId id="324" r:id="rId9"/>
    <p:sldId id="328" r:id="rId10"/>
    <p:sldId id="329" r:id="rId11"/>
    <p:sldId id="330" r:id="rId12"/>
    <p:sldId id="331" r:id="rId13"/>
    <p:sldId id="332" r:id="rId14"/>
    <p:sldId id="333" r:id="rId15"/>
    <p:sldId id="298" r:id="rId16"/>
    <p:sldId id="326" r:id="rId17"/>
    <p:sldId id="296" r:id="rId18"/>
    <p:sldId id="334" r:id="rId19"/>
    <p:sldId id="335" r:id="rId20"/>
    <p:sldId id="295" r:id="rId21"/>
    <p:sldId id="336" r:id="rId22"/>
    <p:sldId id="337" r:id="rId23"/>
    <p:sldId id="338" r:id="rId24"/>
    <p:sldId id="339" r:id="rId25"/>
    <p:sldId id="300" r:id="rId26"/>
    <p:sldId id="302" r:id="rId27"/>
    <p:sldId id="340" r:id="rId28"/>
    <p:sldId id="304" r:id="rId29"/>
    <p:sldId id="341" r:id="rId30"/>
    <p:sldId id="342" r:id="rId31"/>
    <p:sldId id="343" r:id="rId32"/>
    <p:sldId id="344" r:id="rId33"/>
    <p:sldId id="345" r:id="rId34"/>
    <p:sldId id="305" r:id="rId35"/>
    <p:sldId id="313" r:id="rId36"/>
    <p:sldId id="346" r:id="rId37"/>
    <p:sldId id="347" r:id="rId38"/>
    <p:sldId id="348" r:id="rId39"/>
    <p:sldId id="306" r:id="rId40"/>
    <p:sldId id="352" r:id="rId41"/>
    <p:sldId id="349" r:id="rId42"/>
    <p:sldId id="350" r:id="rId43"/>
    <p:sldId id="351"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7"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7"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7"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7"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7" charset="0"/>
        <a:ea typeface="+mn-ea"/>
        <a:cs typeface="+mn-cs"/>
      </a:defRPr>
    </a:lvl5pPr>
    <a:lvl6pPr marL="2286000" algn="l" defTabSz="914400" rtl="0" eaLnBrk="1" latinLnBrk="0" hangingPunct="1">
      <a:defRPr sz="2400" kern="1200">
        <a:solidFill>
          <a:schemeClr val="tx1"/>
        </a:solidFill>
        <a:latin typeface="Times" pitchFamily="27" charset="0"/>
        <a:ea typeface="+mn-ea"/>
        <a:cs typeface="+mn-cs"/>
      </a:defRPr>
    </a:lvl6pPr>
    <a:lvl7pPr marL="2743200" algn="l" defTabSz="914400" rtl="0" eaLnBrk="1" latinLnBrk="0" hangingPunct="1">
      <a:defRPr sz="2400" kern="1200">
        <a:solidFill>
          <a:schemeClr val="tx1"/>
        </a:solidFill>
        <a:latin typeface="Times" pitchFamily="27" charset="0"/>
        <a:ea typeface="+mn-ea"/>
        <a:cs typeface="+mn-cs"/>
      </a:defRPr>
    </a:lvl7pPr>
    <a:lvl8pPr marL="3200400" algn="l" defTabSz="914400" rtl="0" eaLnBrk="1" latinLnBrk="0" hangingPunct="1">
      <a:defRPr sz="2400" kern="1200">
        <a:solidFill>
          <a:schemeClr val="tx1"/>
        </a:solidFill>
        <a:latin typeface="Times" pitchFamily="27" charset="0"/>
        <a:ea typeface="+mn-ea"/>
        <a:cs typeface="+mn-cs"/>
      </a:defRPr>
    </a:lvl8pPr>
    <a:lvl9pPr marL="3657600" algn="l" defTabSz="914400" rtl="0" eaLnBrk="1" latinLnBrk="0" hangingPunct="1">
      <a:defRPr sz="2400" kern="1200">
        <a:solidFill>
          <a:schemeClr val="tx1"/>
        </a:solidFill>
        <a:latin typeface="Times" pitchFamily="2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Reidy" initials="M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615"/>
    <a:srgbClr val="73A534"/>
    <a:srgbClr val="FFFD78"/>
    <a:srgbClr val="003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76764" autoAdjust="0"/>
  </p:normalViewPr>
  <p:slideViewPr>
    <p:cSldViewPr>
      <p:cViewPr varScale="1">
        <p:scale>
          <a:sx n="56" d="100"/>
          <a:sy n="56" d="100"/>
        </p:scale>
        <p:origin x="195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29CE8-90B4-C541-9E07-54841942BC95}"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9CC17806-7A55-5147-848E-1805CF943297}">
      <dgm:prSet phldrT="[Text]"/>
      <dgm:spPr/>
      <dgm:t>
        <a:bodyPr/>
        <a:lstStyle/>
        <a:p>
          <a:r>
            <a:rPr lang="en-US" dirty="0">
              <a:latin typeface="Calibri" charset="0"/>
            </a:rPr>
            <a:t>Más AVAD</a:t>
          </a:r>
          <a:r>
            <a:t> </a:t>
          </a:r>
          <a:endParaRPr lang="es-ES" dirty="0">
            <a:latin typeface="Calibri" charset="0"/>
            <a:ea typeface="Calibri" charset="0"/>
            <a:cs typeface="Calibri" charset="0"/>
          </a:endParaRPr>
        </a:p>
      </dgm:t>
    </dgm:pt>
    <dgm:pt modelId="{220F4548-154B-954C-9072-ED760483BBF9}" type="parTrans" cxnId="{E5DDF7E1-F193-E74A-B847-F8ED999CC324}">
      <dgm:prSet/>
      <dgm:spPr/>
      <dgm:t>
        <a:bodyPr/>
        <a:lstStyle/>
        <a:p>
          <a:endParaRPr lang="en-US">
            <a:latin typeface="Calibri" charset="0"/>
            <a:ea typeface="Calibri" charset="0"/>
            <a:cs typeface="Calibri" charset="0"/>
          </a:endParaRPr>
        </a:p>
      </dgm:t>
    </dgm:pt>
    <dgm:pt modelId="{2691EF55-F174-C246-BE37-B08615C34390}" type="sibTrans" cxnId="{E5DDF7E1-F193-E74A-B847-F8ED999CC324}">
      <dgm:prSet/>
      <dgm:spPr/>
      <dgm:t>
        <a:bodyPr/>
        <a:lstStyle/>
        <a:p>
          <a:endParaRPr lang="en-US">
            <a:latin typeface="Calibri" charset="0"/>
            <a:ea typeface="Calibri" charset="0"/>
            <a:cs typeface="Calibri" charset="0"/>
          </a:endParaRPr>
        </a:p>
      </dgm:t>
    </dgm:pt>
    <dgm:pt modelId="{FB5E2943-4E76-5B46-851C-0479398C08BC}">
      <dgm:prSet phldrT="[Text]"/>
      <dgm:spPr>
        <a:solidFill>
          <a:schemeClr val="accent4">
            <a:lumMod val="75000"/>
          </a:schemeClr>
        </a:solidFill>
      </dgm:spPr>
      <dgm:t>
        <a:bodyPr/>
        <a:lstStyle/>
        <a:p>
          <a:r>
            <a:rPr lang="en-US" b="1" dirty="0">
              <a:latin typeface="Calibri" charset="0"/>
            </a:rPr>
            <a:t>Más servicios</a:t>
          </a:r>
          <a:endParaRPr lang="es-ES" b="1" dirty="0">
            <a:latin typeface="Calibri" charset="0"/>
            <a:ea typeface="Calibri" charset="0"/>
            <a:cs typeface="Calibri" charset="0"/>
          </a:endParaRPr>
        </a:p>
      </dgm:t>
    </dgm:pt>
    <dgm:pt modelId="{B23F4440-8081-384F-8D1D-4371D277B02D}" type="parTrans" cxnId="{E15EE2BB-C5CC-554B-A53C-A3AC0633D641}">
      <dgm:prSet/>
      <dgm:spPr>
        <a:solidFill>
          <a:srgbClr val="92D050"/>
        </a:solidFill>
      </dgm:spPr>
      <dgm:t>
        <a:bodyPr/>
        <a:lstStyle/>
        <a:p>
          <a:endParaRPr lang="en-US">
            <a:latin typeface="Calibri" charset="0"/>
            <a:ea typeface="Calibri" charset="0"/>
            <a:cs typeface="Calibri" charset="0"/>
          </a:endParaRPr>
        </a:p>
      </dgm:t>
    </dgm:pt>
    <dgm:pt modelId="{C518DC1D-B8B9-C84E-B159-34A7856D12C8}" type="sibTrans" cxnId="{E15EE2BB-C5CC-554B-A53C-A3AC0633D641}">
      <dgm:prSet/>
      <dgm:spPr/>
      <dgm:t>
        <a:bodyPr/>
        <a:lstStyle/>
        <a:p>
          <a:endParaRPr lang="en-US">
            <a:latin typeface="Calibri" charset="0"/>
            <a:ea typeface="Calibri" charset="0"/>
            <a:cs typeface="Calibri" charset="0"/>
          </a:endParaRPr>
        </a:p>
      </dgm:t>
    </dgm:pt>
    <dgm:pt modelId="{23C1F84E-F0DE-AF44-8B86-1AF2849333A5}">
      <dgm:prSet phldrT="[Text]"/>
      <dgm:spPr>
        <a:solidFill>
          <a:schemeClr val="accent4">
            <a:lumMod val="75000"/>
          </a:schemeClr>
        </a:solidFill>
      </dgm:spPr>
      <dgm:t>
        <a:bodyPr/>
        <a:lstStyle/>
        <a:p>
          <a:r>
            <a:rPr lang="en-US" b="1" dirty="0">
              <a:latin typeface="Calibri" charset="0"/>
            </a:rPr>
            <a:t>Mayor precisión </a:t>
          </a:r>
          <a:endParaRPr lang="es-ES" b="1" dirty="0">
            <a:latin typeface="Calibri" charset="0"/>
            <a:ea typeface="Calibri" charset="0"/>
            <a:cs typeface="Calibri" charset="0"/>
          </a:endParaRPr>
        </a:p>
      </dgm:t>
    </dgm:pt>
    <dgm:pt modelId="{7CA6953C-53A7-3541-B157-87E7177875ED}" type="parTrans" cxnId="{F92928B9-1102-EB43-A41A-3128DCA6109C}">
      <dgm:prSet/>
      <dgm:spPr>
        <a:solidFill>
          <a:srgbClr val="92D050"/>
        </a:solidFill>
      </dgm:spPr>
      <dgm:t>
        <a:bodyPr/>
        <a:lstStyle/>
        <a:p>
          <a:endParaRPr lang="en-US">
            <a:latin typeface="Calibri" charset="0"/>
            <a:ea typeface="Calibri" charset="0"/>
            <a:cs typeface="Calibri" charset="0"/>
          </a:endParaRPr>
        </a:p>
      </dgm:t>
    </dgm:pt>
    <dgm:pt modelId="{6D0352AC-7D8A-1846-BF7A-D586E5DB751D}" type="sibTrans" cxnId="{F92928B9-1102-EB43-A41A-3128DCA6109C}">
      <dgm:prSet/>
      <dgm:spPr/>
      <dgm:t>
        <a:bodyPr/>
        <a:lstStyle/>
        <a:p>
          <a:endParaRPr lang="en-US">
            <a:latin typeface="Calibri" charset="0"/>
            <a:ea typeface="Calibri" charset="0"/>
            <a:cs typeface="Calibri" charset="0"/>
          </a:endParaRPr>
        </a:p>
      </dgm:t>
    </dgm:pt>
    <dgm:pt modelId="{8AB8D6E1-E896-624C-A3C0-4354D9C22272}">
      <dgm:prSet phldrT="[Text]"/>
      <dgm:spPr>
        <a:solidFill>
          <a:schemeClr val="accent4">
            <a:lumMod val="75000"/>
          </a:schemeClr>
        </a:solidFill>
      </dgm:spPr>
      <dgm:t>
        <a:bodyPr/>
        <a:lstStyle/>
        <a:p>
          <a:r>
            <a:rPr lang="en-US" b="1" dirty="0">
              <a:latin typeface="Calibri" charset="0"/>
            </a:rPr>
            <a:t>Mayor facilidad de uso</a:t>
          </a:r>
          <a:endParaRPr lang="es-ES" b="1" dirty="0">
            <a:latin typeface="Calibri" charset="0"/>
            <a:ea typeface="Calibri" charset="0"/>
            <a:cs typeface="Calibri" charset="0"/>
          </a:endParaRPr>
        </a:p>
      </dgm:t>
    </dgm:pt>
    <dgm:pt modelId="{70B89A98-747A-274C-BC96-458093895014}" type="parTrans" cxnId="{DC36736B-5B34-B949-9E88-96838FFC7321}">
      <dgm:prSet/>
      <dgm:spPr>
        <a:solidFill>
          <a:srgbClr val="92D050"/>
        </a:solidFill>
      </dgm:spPr>
      <dgm:t>
        <a:bodyPr/>
        <a:lstStyle/>
        <a:p>
          <a:endParaRPr lang="en-US">
            <a:latin typeface="Calibri" charset="0"/>
            <a:ea typeface="Calibri" charset="0"/>
            <a:cs typeface="Calibri" charset="0"/>
          </a:endParaRPr>
        </a:p>
      </dgm:t>
    </dgm:pt>
    <dgm:pt modelId="{16E0AF6B-BC2D-CC47-BCC4-60C7487A913C}" type="sibTrans" cxnId="{DC36736B-5B34-B949-9E88-96838FFC7321}">
      <dgm:prSet/>
      <dgm:spPr/>
      <dgm:t>
        <a:bodyPr/>
        <a:lstStyle/>
        <a:p>
          <a:endParaRPr lang="en-US">
            <a:latin typeface="Calibri" charset="0"/>
            <a:ea typeface="Calibri" charset="0"/>
            <a:cs typeface="Calibri" charset="0"/>
          </a:endParaRPr>
        </a:p>
      </dgm:t>
    </dgm:pt>
    <dgm:pt modelId="{622909EF-3E9D-2E47-896F-A340A9ED85D3}" type="pres">
      <dgm:prSet presAssocID="{D4B29CE8-90B4-C541-9E07-54841942BC95}" presName="cycle" presStyleCnt="0">
        <dgm:presLayoutVars>
          <dgm:chMax val="1"/>
          <dgm:dir/>
          <dgm:animLvl val="ctr"/>
          <dgm:resizeHandles val="exact"/>
        </dgm:presLayoutVars>
      </dgm:prSet>
      <dgm:spPr/>
    </dgm:pt>
    <dgm:pt modelId="{29E00CED-2A60-F24E-9015-7715C4134BA8}" type="pres">
      <dgm:prSet presAssocID="{9CC17806-7A55-5147-848E-1805CF943297}" presName="centerShape" presStyleLbl="node0" presStyleIdx="0" presStyleCnt="1" custLinFactNeighborX="-855" custLinFactNeighborY="-1297"/>
      <dgm:spPr/>
    </dgm:pt>
    <dgm:pt modelId="{0B1699E8-C819-9D43-958B-3E81047AE335}" type="pres">
      <dgm:prSet presAssocID="{B23F4440-8081-384F-8D1D-4371D277B02D}" presName="parTrans" presStyleLbl="bgSibTrans2D1" presStyleIdx="0" presStyleCnt="3" custScaleX="61266" custLinFactNeighborX="18929" custLinFactNeighborY="-18206"/>
      <dgm:spPr/>
    </dgm:pt>
    <dgm:pt modelId="{BE258C7A-4C09-1249-8CAE-C67C0D222FD1}" type="pres">
      <dgm:prSet presAssocID="{FB5E2943-4E76-5B46-851C-0479398C08BC}" presName="node" presStyleLbl="node1" presStyleIdx="0" presStyleCnt="3" custRadScaleRad="137475" custRadScaleInc="-48693">
        <dgm:presLayoutVars>
          <dgm:bulletEnabled val="1"/>
        </dgm:presLayoutVars>
      </dgm:prSet>
      <dgm:spPr/>
    </dgm:pt>
    <dgm:pt modelId="{D3AA22A1-15C5-3745-93AC-81350301CEBE}" type="pres">
      <dgm:prSet presAssocID="{7CA6953C-53A7-3541-B157-87E7177875ED}" presName="parTrans" presStyleLbl="bgSibTrans2D1" presStyleIdx="1" presStyleCnt="3"/>
      <dgm:spPr/>
    </dgm:pt>
    <dgm:pt modelId="{686FBE08-7557-0C49-8B0B-7AB95D2D9B7C}" type="pres">
      <dgm:prSet presAssocID="{23C1F84E-F0DE-AF44-8B86-1AF2849333A5}" presName="node" presStyleLbl="node1" presStyleIdx="1" presStyleCnt="3" custRadScaleRad="96169" custRadScaleInc="-3592">
        <dgm:presLayoutVars>
          <dgm:bulletEnabled val="1"/>
        </dgm:presLayoutVars>
      </dgm:prSet>
      <dgm:spPr/>
    </dgm:pt>
    <dgm:pt modelId="{52C1A6B5-1555-0A4A-ACA2-7FB62CA8714B}" type="pres">
      <dgm:prSet presAssocID="{70B89A98-747A-274C-BC96-458093895014}" presName="parTrans" presStyleLbl="bgSibTrans2D1" presStyleIdx="2" presStyleCnt="3"/>
      <dgm:spPr/>
    </dgm:pt>
    <dgm:pt modelId="{AAE68C2B-5478-0241-81E8-CCE621EFEDA5}" type="pres">
      <dgm:prSet presAssocID="{8AB8D6E1-E896-624C-A3C0-4354D9C22272}" presName="node" presStyleLbl="node1" presStyleIdx="2" presStyleCnt="3" custRadScaleRad="134176" custRadScaleInc="48455">
        <dgm:presLayoutVars>
          <dgm:bulletEnabled val="1"/>
        </dgm:presLayoutVars>
      </dgm:prSet>
      <dgm:spPr/>
    </dgm:pt>
  </dgm:ptLst>
  <dgm:cxnLst>
    <dgm:cxn modelId="{9C086FEB-96BA-E240-8F8F-75B7D78A62E9}" type="presOf" srcId="{B23F4440-8081-384F-8D1D-4371D277B02D}" destId="{0B1699E8-C819-9D43-958B-3E81047AE335}" srcOrd="0" destOrd="0" presId="urn:microsoft.com/office/officeart/2005/8/layout/radial4"/>
    <dgm:cxn modelId="{B016373B-A659-4D43-B9C5-E294EF9C0EC0}" type="presOf" srcId="{7CA6953C-53A7-3541-B157-87E7177875ED}" destId="{D3AA22A1-15C5-3745-93AC-81350301CEBE}" srcOrd="0" destOrd="0" presId="urn:microsoft.com/office/officeart/2005/8/layout/radial4"/>
    <dgm:cxn modelId="{BF472DB5-870C-1547-BDA4-8F8ECCCC5662}" type="presOf" srcId="{D4B29CE8-90B4-C541-9E07-54841942BC95}" destId="{622909EF-3E9D-2E47-896F-A340A9ED85D3}" srcOrd="0" destOrd="0" presId="urn:microsoft.com/office/officeart/2005/8/layout/radial4"/>
    <dgm:cxn modelId="{DC36736B-5B34-B949-9E88-96838FFC7321}" srcId="{9CC17806-7A55-5147-848E-1805CF943297}" destId="{8AB8D6E1-E896-624C-A3C0-4354D9C22272}" srcOrd="2" destOrd="0" parTransId="{70B89A98-747A-274C-BC96-458093895014}" sibTransId="{16E0AF6B-BC2D-CC47-BCC4-60C7487A913C}"/>
    <dgm:cxn modelId="{DD8BCC06-08B6-B746-9220-F793E4DCDD8A}" type="presOf" srcId="{9CC17806-7A55-5147-848E-1805CF943297}" destId="{29E00CED-2A60-F24E-9015-7715C4134BA8}" srcOrd="0" destOrd="0" presId="urn:microsoft.com/office/officeart/2005/8/layout/radial4"/>
    <dgm:cxn modelId="{6FA11CC1-64A1-5D42-A5A7-DB8B89B2413E}" type="presOf" srcId="{8AB8D6E1-E896-624C-A3C0-4354D9C22272}" destId="{AAE68C2B-5478-0241-81E8-CCE621EFEDA5}" srcOrd="0" destOrd="0" presId="urn:microsoft.com/office/officeart/2005/8/layout/radial4"/>
    <dgm:cxn modelId="{C631C0F9-9AE7-864F-8649-4372658531A7}" type="presOf" srcId="{70B89A98-747A-274C-BC96-458093895014}" destId="{52C1A6B5-1555-0A4A-ACA2-7FB62CA8714B}" srcOrd="0" destOrd="0" presId="urn:microsoft.com/office/officeart/2005/8/layout/radial4"/>
    <dgm:cxn modelId="{E5DDF7E1-F193-E74A-B847-F8ED999CC324}" srcId="{D4B29CE8-90B4-C541-9E07-54841942BC95}" destId="{9CC17806-7A55-5147-848E-1805CF943297}" srcOrd="0" destOrd="0" parTransId="{220F4548-154B-954C-9072-ED760483BBF9}" sibTransId="{2691EF55-F174-C246-BE37-B08615C34390}"/>
    <dgm:cxn modelId="{E15EE2BB-C5CC-554B-A53C-A3AC0633D641}" srcId="{9CC17806-7A55-5147-848E-1805CF943297}" destId="{FB5E2943-4E76-5B46-851C-0479398C08BC}" srcOrd="0" destOrd="0" parTransId="{B23F4440-8081-384F-8D1D-4371D277B02D}" sibTransId="{C518DC1D-B8B9-C84E-B159-34A7856D12C8}"/>
    <dgm:cxn modelId="{EFDD9D2E-4D5E-2243-B09E-9F389F75571E}" type="presOf" srcId="{FB5E2943-4E76-5B46-851C-0479398C08BC}" destId="{BE258C7A-4C09-1249-8CAE-C67C0D222FD1}" srcOrd="0" destOrd="0" presId="urn:microsoft.com/office/officeart/2005/8/layout/radial4"/>
    <dgm:cxn modelId="{F92928B9-1102-EB43-A41A-3128DCA6109C}" srcId="{9CC17806-7A55-5147-848E-1805CF943297}" destId="{23C1F84E-F0DE-AF44-8B86-1AF2849333A5}" srcOrd="1" destOrd="0" parTransId="{7CA6953C-53A7-3541-B157-87E7177875ED}" sibTransId="{6D0352AC-7D8A-1846-BF7A-D586E5DB751D}"/>
    <dgm:cxn modelId="{FE57CECA-BA4B-5949-9D65-6815104C0B2F}" type="presOf" srcId="{23C1F84E-F0DE-AF44-8B86-1AF2849333A5}" destId="{686FBE08-7557-0C49-8B0B-7AB95D2D9B7C}" srcOrd="0" destOrd="0" presId="urn:microsoft.com/office/officeart/2005/8/layout/radial4"/>
    <dgm:cxn modelId="{9D2F052F-3E75-A74D-9BD1-AB6A7E64C7F2}" type="presParOf" srcId="{622909EF-3E9D-2E47-896F-A340A9ED85D3}" destId="{29E00CED-2A60-F24E-9015-7715C4134BA8}" srcOrd="0" destOrd="0" presId="urn:microsoft.com/office/officeart/2005/8/layout/radial4"/>
    <dgm:cxn modelId="{B245F12C-D0E0-0F48-9EB9-730C8F877645}" type="presParOf" srcId="{622909EF-3E9D-2E47-896F-A340A9ED85D3}" destId="{0B1699E8-C819-9D43-958B-3E81047AE335}" srcOrd="1" destOrd="0" presId="urn:microsoft.com/office/officeart/2005/8/layout/radial4"/>
    <dgm:cxn modelId="{14BE61A4-8FCD-8A40-8D2A-E26EE77FEF27}" type="presParOf" srcId="{622909EF-3E9D-2E47-896F-A340A9ED85D3}" destId="{BE258C7A-4C09-1249-8CAE-C67C0D222FD1}" srcOrd="2" destOrd="0" presId="urn:microsoft.com/office/officeart/2005/8/layout/radial4"/>
    <dgm:cxn modelId="{C20DECEB-B9EA-1142-B368-F0458FD7B353}" type="presParOf" srcId="{622909EF-3E9D-2E47-896F-A340A9ED85D3}" destId="{D3AA22A1-15C5-3745-93AC-81350301CEBE}" srcOrd="3" destOrd="0" presId="urn:microsoft.com/office/officeart/2005/8/layout/radial4"/>
    <dgm:cxn modelId="{10653B2E-FCBE-594A-9820-2DB34C3F54FE}" type="presParOf" srcId="{622909EF-3E9D-2E47-896F-A340A9ED85D3}" destId="{686FBE08-7557-0C49-8B0B-7AB95D2D9B7C}" srcOrd="4" destOrd="0" presId="urn:microsoft.com/office/officeart/2005/8/layout/radial4"/>
    <dgm:cxn modelId="{DD5A9CEE-3F0B-FA48-8D07-0B465CD49E3A}" type="presParOf" srcId="{622909EF-3E9D-2E47-896F-A340A9ED85D3}" destId="{52C1A6B5-1555-0A4A-ACA2-7FB62CA8714B}" srcOrd="5" destOrd="0" presId="urn:microsoft.com/office/officeart/2005/8/layout/radial4"/>
    <dgm:cxn modelId="{43E82C49-9AB6-6A48-812B-8217C5FB27FA}" type="presParOf" srcId="{622909EF-3E9D-2E47-896F-A340A9ED85D3}" destId="{AAE68C2B-5478-0241-81E8-CCE621EFEDA5}"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BFF75-AF0D-4CD5-8A8E-AE8CCB8D41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FF93C29-83D0-4122-B616-45F3FF03F9BE}">
      <dgm:prSet phldrT="[Text]" custT="1"/>
      <dgm:spPr>
        <a:solidFill>
          <a:srgbClr val="73A534"/>
        </a:solidFill>
      </dgm:spPr>
      <dgm:t>
        <a:bodyPr/>
        <a:lstStyle/>
        <a:p>
          <a:endParaRPr lang="es-ES" sz="1800" dirty="0"/>
        </a:p>
      </dgm:t>
    </dgm:pt>
    <dgm:pt modelId="{B8C26B31-FA67-483F-8814-E64A0DF71932}" type="parTrans" cxnId="{2CE9DDC4-33EF-4B70-B315-BF28BCD38DE5}">
      <dgm:prSet/>
      <dgm:spPr/>
      <dgm:t>
        <a:bodyPr/>
        <a:lstStyle/>
        <a:p>
          <a:endParaRPr lang="en-US"/>
        </a:p>
      </dgm:t>
    </dgm:pt>
    <dgm:pt modelId="{C7070A29-BB22-403F-9B89-523B692BEC6E}" type="sibTrans" cxnId="{2CE9DDC4-33EF-4B70-B315-BF28BCD38DE5}">
      <dgm:prSet/>
      <dgm:spPr/>
      <dgm:t>
        <a:bodyPr/>
        <a:lstStyle/>
        <a:p>
          <a:endParaRPr lang="en-US"/>
        </a:p>
      </dgm:t>
    </dgm:pt>
    <dgm:pt modelId="{F6B08C8A-5E9D-451F-9AC1-2AC1C1A90E48}">
      <dgm:prSet phldrT="[Text]"/>
      <dgm:spPr/>
      <dgm:t>
        <a:bodyPr/>
        <a:lstStyle/>
        <a:p>
          <a:r>
            <a:rPr dirty="0"/>
            <a:t>Nuevo </a:t>
          </a:r>
          <a:r>
            <a:rPr dirty="0" err="1"/>
            <a:t>usuario</a:t>
          </a:r>
          <a:endParaRPr lang="es-ES" dirty="0"/>
        </a:p>
      </dgm:t>
    </dgm:pt>
    <dgm:pt modelId="{FBEB2656-A097-4E81-8888-5F39714E00E5}" type="parTrans" cxnId="{BCAFCD4F-A163-4231-968C-1E8070374999}">
      <dgm:prSet/>
      <dgm:spPr/>
      <dgm:t>
        <a:bodyPr/>
        <a:lstStyle/>
        <a:p>
          <a:endParaRPr lang="en-US"/>
        </a:p>
      </dgm:t>
    </dgm:pt>
    <dgm:pt modelId="{41668F1C-1F98-434E-A45E-93D235905E77}" type="sibTrans" cxnId="{BCAFCD4F-A163-4231-968C-1E8070374999}">
      <dgm:prSet/>
      <dgm:spPr/>
      <dgm:t>
        <a:bodyPr/>
        <a:lstStyle/>
        <a:p>
          <a:endParaRPr lang="en-US"/>
        </a:p>
      </dgm:t>
    </dgm:pt>
    <dgm:pt modelId="{C4EF8693-FD8B-4BAF-B876-25E7D706BB06}">
      <dgm:prSet phldrT="[Text]"/>
      <dgm:spPr/>
      <dgm:t>
        <a:bodyPr/>
        <a:lstStyle/>
        <a:p>
          <a:r>
            <a:rPr dirty="0"/>
            <a:t>Persona que ha </a:t>
          </a:r>
          <a:r>
            <a:rPr dirty="0" err="1"/>
            <a:t>interrumpido</a:t>
          </a:r>
          <a:r>
            <a:rPr dirty="0"/>
            <a:t> el </a:t>
          </a:r>
          <a:r>
            <a:rPr dirty="0" err="1"/>
            <a:t>uso</a:t>
          </a:r>
          <a:endParaRPr lang="es-ES" dirty="0"/>
        </a:p>
      </dgm:t>
    </dgm:pt>
    <dgm:pt modelId="{D36F68D2-8199-46FC-BFAA-C24267D281DA}" type="parTrans" cxnId="{C5BBCFDA-B9DC-4555-8B99-82ED6BAFFB0B}">
      <dgm:prSet/>
      <dgm:spPr/>
      <dgm:t>
        <a:bodyPr/>
        <a:lstStyle/>
        <a:p>
          <a:endParaRPr lang="en-US"/>
        </a:p>
      </dgm:t>
    </dgm:pt>
    <dgm:pt modelId="{2F4CB427-AD18-4CA5-B0FC-F9EEDE7D5B56}" type="sibTrans" cxnId="{C5BBCFDA-B9DC-4555-8B99-82ED6BAFFB0B}">
      <dgm:prSet/>
      <dgm:spPr/>
      <dgm:t>
        <a:bodyPr/>
        <a:lstStyle/>
        <a:p>
          <a:endParaRPr lang="en-US"/>
        </a:p>
      </dgm:t>
    </dgm:pt>
    <dgm:pt modelId="{25C8AA95-D8BB-4104-BFD3-2304948F4F79}" type="pres">
      <dgm:prSet presAssocID="{0F5BFF75-AF0D-4CD5-8A8E-AE8CCB8D4133}" presName="cycle" presStyleCnt="0">
        <dgm:presLayoutVars>
          <dgm:chMax val="1"/>
          <dgm:dir/>
          <dgm:animLvl val="ctr"/>
          <dgm:resizeHandles val="exact"/>
        </dgm:presLayoutVars>
      </dgm:prSet>
      <dgm:spPr/>
    </dgm:pt>
    <dgm:pt modelId="{D4E7885D-DAE3-4746-8A24-920B89EA49F6}" type="pres">
      <dgm:prSet presAssocID="{5FF93C29-83D0-4122-B616-45F3FF03F9BE}" presName="centerShape" presStyleLbl="node0" presStyleIdx="0" presStyleCnt="1"/>
      <dgm:spPr/>
    </dgm:pt>
    <dgm:pt modelId="{BF17168B-DC21-4E89-B727-4E904FCBE4BE}" type="pres">
      <dgm:prSet presAssocID="{FBEB2656-A097-4E81-8888-5F39714E00E5}" presName="parTrans" presStyleLbl="bgSibTrans2D1" presStyleIdx="0" presStyleCnt="2"/>
      <dgm:spPr/>
    </dgm:pt>
    <dgm:pt modelId="{5ADA0439-85A1-427C-98D4-984E3DB9E8ED}" type="pres">
      <dgm:prSet presAssocID="{F6B08C8A-5E9D-451F-9AC1-2AC1C1A90E48}" presName="node" presStyleLbl="node1" presStyleIdx="0" presStyleCnt="2" custScaleY="62907" custRadScaleRad="102452" custRadScaleInc="2954">
        <dgm:presLayoutVars>
          <dgm:bulletEnabled val="1"/>
        </dgm:presLayoutVars>
      </dgm:prSet>
      <dgm:spPr/>
    </dgm:pt>
    <dgm:pt modelId="{29997F96-61C6-4618-AE81-7DDDC2E936B6}" type="pres">
      <dgm:prSet presAssocID="{D36F68D2-8199-46FC-BFAA-C24267D281DA}" presName="parTrans" presStyleLbl="bgSibTrans2D1" presStyleIdx="1" presStyleCnt="2"/>
      <dgm:spPr/>
    </dgm:pt>
    <dgm:pt modelId="{E1021462-589F-4122-A640-5C3EAEAC10C0}" type="pres">
      <dgm:prSet presAssocID="{C4EF8693-FD8B-4BAF-B876-25E7D706BB06}" presName="node" presStyleLbl="node1" presStyleIdx="1" presStyleCnt="2" custScaleY="62907" custRadScaleRad="101044" custRadScaleInc="-3641">
        <dgm:presLayoutVars>
          <dgm:bulletEnabled val="1"/>
        </dgm:presLayoutVars>
      </dgm:prSet>
      <dgm:spPr/>
    </dgm:pt>
  </dgm:ptLst>
  <dgm:cxnLst>
    <dgm:cxn modelId="{2A357C89-A206-44AE-BE6A-B555255C88A3}" type="presOf" srcId="{D36F68D2-8199-46FC-BFAA-C24267D281DA}" destId="{29997F96-61C6-4618-AE81-7DDDC2E936B6}" srcOrd="0" destOrd="0" presId="urn:microsoft.com/office/officeart/2005/8/layout/radial4"/>
    <dgm:cxn modelId="{9256374E-057E-4862-AD61-B9C7465E5FD0}" type="presOf" srcId="{0F5BFF75-AF0D-4CD5-8A8E-AE8CCB8D4133}" destId="{25C8AA95-D8BB-4104-BFD3-2304948F4F79}" srcOrd="0" destOrd="0" presId="urn:microsoft.com/office/officeart/2005/8/layout/radial4"/>
    <dgm:cxn modelId="{AF075EAC-BE79-4F2B-A139-8D2EC55E4722}" type="presOf" srcId="{C4EF8693-FD8B-4BAF-B876-25E7D706BB06}" destId="{E1021462-589F-4122-A640-5C3EAEAC10C0}" srcOrd="0" destOrd="0" presId="urn:microsoft.com/office/officeart/2005/8/layout/radial4"/>
    <dgm:cxn modelId="{E7C2C5C7-81F6-46CC-AFFC-1B2B31F8F416}" type="presOf" srcId="{5FF93C29-83D0-4122-B616-45F3FF03F9BE}" destId="{D4E7885D-DAE3-4746-8A24-920B89EA49F6}" srcOrd="0" destOrd="0" presId="urn:microsoft.com/office/officeart/2005/8/layout/radial4"/>
    <dgm:cxn modelId="{313CB59D-025D-4D9C-914D-3622D1E00135}" type="presOf" srcId="{FBEB2656-A097-4E81-8888-5F39714E00E5}" destId="{BF17168B-DC21-4E89-B727-4E904FCBE4BE}" srcOrd="0" destOrd="0" presId="urn:microsoft.com/office/officeart/2005/8/layout/radial4"/>
    <dgm:cxn modelId="{96291F7E-FC7E-4BA2-A1FA-BFA80949F909}" type="presOf" srcId="{F6B08C8A-5E9D-451F-9AC1-2AC1C1A90E48}" destId="{5ADA0439-85A1-427C-98D4-984E3DB9E8ED}" srcOrd="0" destOrd="0" presId="urn:microsoft.com/office/officeart/2005/8/layout/radial4"/>
    <dgm:cxn modelId="{2CE9DDC4-33EF-4B70-B315-BF28BCD38DE5}" srcId="{0F5BFF75-AF0D-4CD5-8A8E-AE8CCB8D4133}" destId="{5FF93C29-83D0-4122-B616-45F3FF03F9BE}" srcOrd="0" destOrd="0" parTransId="{B8C26B31-FA67-483F-8814-E64A0DF71932}" sibTransId="{C7070A29-BB22-403F-9B89-523B692BEC6E}"/>
    <dgm:cxn modelId="{C5BBCFDA-B9DC-4555-8B99-82ED6BAFFB0B}" srcId="{5FF93C29-83D0-4122-B616-45F3FF03F9BE}" destId="{C4EF8693-FD8B-4BAF-B876-25E7D706BB06}" srcOrd="1" destOrd="0" parTransId="{D36F68D2-8199-46FC-BFAA-C24267D281DA}" sibTransId="{2F4CB427-AD18-4CA5-B0FC-F9EEDE7D5B56}"/>
    <dgm:cxn modelId="{BCAFCD4F-A163-4231-968C-1E8070374999}" srcId="{5FF93C29-83D0-4122-B616-45F3FF03F9BE}" destId="{F6B08C8A-5E9D-451F-9AC1-2AC1C1A90E48}" srcOrd="0" destOrd="0" parTransId="{FBEB2656-A097-4E81-8888-5F39714E00E5}" sibTransId="{41668F1C-1F98-434E-A45E-93D235905E77}"/>
    <dgm:cxn modelId="{DB170825-13BF-4C3B-BEB6-6CC9FF434367}" type="presParOf" srcId="{25C8AA95-D8BB-4104-BFD3-2304948F4F79}" destId="{D4E7885D-DAE3-4746-8A24-920B89EA49F6}" srcOrd="0" destOrd="0" presId="urn:microsoft.com/office/officeart/2005/8/layout/radial4"/>
    <dgm:cxn modelId="{B3A592E2-DEEF-49FF-A3FC-237F75CBD2AD}" type="presParOf" srcId="{25C8AA95-D8BB-4104-BFD3-2304948F4F79}" destId="{BF17168B-DC21-4E89-B727-4E904FCBE4BE}" srcOrd="1" destOrd="0" presId="urn:microsoft.com/office/officeart/2005/8/layout/radial4"/>
    <dgm:cxn modelId="{6AB29552-D4C8-4BE7-B58F-0358448F0182}" type="presParOf" srcId="{25C8AA95-D8BB-4104-BFD3-2304948F4F79}" destId="{5ADA0439-85A1-427C-98D4-984E3DB9E8ED}" srcOrd="2" destOrd="0" presId="urn:microsoft.com/office/officeart/2005/8/layout/radial4"/>
    <dgm:cxn modelId="{5F1D7D88-CDD0-417F-8D32-FFA6FB2ADA8E}" type="presParOf" srcId="{25C8AA95-D8BB-4104-BFD3-2304948F4F79}" destId="{29997F96-61C6-4618-AE81-7DDDC2E936B6}" srcOrd="3" destOrd="0" presId="urn:microsoft.com/office/officeart/2005/8/layout/radial4"/>
    <dgm:cxn modelId="{44ED80DD-D5EA-45A8-ACF7-4B40ED32F6B4}" type="presParOf" srcId="{25C8AA95-D8BB-4104-BFD3-2304948F4F79}" destId="{E1021462-589F-4122-A640-5C3EAEAC10C0}"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00CED-2A60-F24E-9015-7715C4134BA8}">
      <dsp:nvSpPr>
        <dsp:cNvPr id="0" name=""/>
        <dsp:cNvSpPr/>
      </dsp:nvSpPr>
      <dsp:spPr>
        <a:xfrm>
          <a:off x="2667018" y="1717574"/>
          <a:ext cx="1482821" cy="14828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libri" charset="0"/>
            </a:rPr>
            <a:t>Más AVAD</a:t>
          </a:r>
          <a:r>
            <a:rPr sz="3500" kern="1200"/>
            <a:t> </a:t>
          </a:r>
          <a:endParaRPr lang="es-ES" sz="3500" kern="1200" dirty="0">
            <a:latin typeface="Calibri" charset="0"/>
            <a:ea typeface="Calibri" charset="0"/>
            <a:cs typeface="Calibri" charset="0"/>
          </a:endParaRPr>
        </a:p>
      </dsp:txBody>
      <dsp:txXfrm>
        <a:off x="2884172" y="1934728"/>
        <a:ext cx="1048513" cy="1048513"/>
      </dsp:txXfrm>
    </dsp:sp>
    <dsp:sp modelId="{0B1699E8-C819-9D43-958B-3E81047AE335}">
      <dsp:nvSpPr>
        <dsp:cNvPr id="0" name=""/>
        <dsp:cNvSpPr/>
      </dsp:nvSpPr>
      <dsp:spPr>
        <a:xfrm rot="11085959">
          <a:off x="1463451" y="2026062"/>
          <a:ext cx="1097483" cy="422604"/>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258C7A-4C09-1249-8CAE-C67C0D222FD1}">
      <dsp:nvSpPr>
        <dsp:cNvPr id="0" name=""/>
        <dsp:cNvSpPr/>
      </dsp:nvSpPr>
      <dsp:spPr>
        <a:xfrm>
          <a:off x="76196" y="1676413"/>
          <a:ext cx="1408680" cy="112694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charset="0"/>
            </a:rPr>
            <a:t>Más servicios</a:t>
          </a:r>
          <a:endParaRPr lang="es-ES" sz="2300" b="1" kern="1200" dirty="0">
            <a:latin typeface="Calibri" charset="0"/>
            <a:ea typeface="Calibri" charset="0"/>
            <a:cs typeface="Calibri" charset="0"/>
          </a:endParaRPr>
        </a:p>
      </dsp:txBody>
      <dsp:txXfrm>
        <a:off x="109203" y="1709420"/>
        <a:ext cx="1342666" cy="1060930"/>
      </dsp:txXfrm>
    </dsp:sp>
    <dsp:sp modelId="{D3AA22A1-15C5-3745-93AC-81350301CEBE}">
      <dsp:nvSpPr>
        <dsp:cNvPr id="0" name=""/>
        <dsp:cNvSpPr/>
      </dsp:nvSpPr>
      <dsp:spPr>
        <a:xfrm rot="16129915">
          <a:off x="2872230" y="937749"/>
          <a:ext cx="1018979" cy="422604"/>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86FBE08-7557-0C49-8B0B-7AB95D2D9B7C}">
      <dsp:nvSpPr>
        <dsp:cNvPr id="0" name=""/>
        <dsp:cNvSpPr/>
      </dsp:nvSpPr>
      <dsp:spPr>
        <a:xfrm>
          <a:off x="2666993" y="76195"/>
          <a:ext cx="1408680" cy="112694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charset="0"/>
            </a:rPr>
            <a:t>Mayor precisión </a:t>
          </a:r>
          <a:endParaRPr lang="es-ES" sz="2300" b="1" kern="1200" dirty="0">
            <a:latin typeface="Calibri" charset="0"/>
            <a:ea typeface="Calibri" charset="0"/>
            <a:cs typeface="Calibri" charset="0"/>
          </a:endParaRPr>
        </a:p>
      </dsp:txBody>
      <dsp:txXfrm>
        <a:off x="2700000" y="109202"/>
        <a:ext cx="1342666" cy="1060930"/>
      </dsp:txXfrm>
    </dsp:sp>
    <dsp:sp modelId="{52C1A6B5-1555-0A4A-ACA2-7FB62CA8714B}">
      <dsp:nvSpPr>
        <dsp:cNvPr id="0" name=""/>
        <dsp:cNvSpPr/>
      </dsp:nvSpPr>
      <dsp:spPr>
        <a:xfrm rot="21314254">
          <a:off x="4248193" y="2103021"/>
          <a:ext cx="1793242" cy="422604"/>
        </a:xfrm>
        <a:prstGeom prst="leftArrow">
          <a:avLst>
            <a:gd name="adj1" fmla="val 60000"/>
            <a:gd name="adj2" fmla="val 50000"/>
          </a:avLst>
        </a:prstGeom>
        <a:solidFill>
          <a:srgbClr val="92D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E68C2B-5478-0241-81E8-CCE621EFEDA5}">
      <dsp:nvSpPr>
        <dsp:cNvPr id="0" name=""/>
        <dsp:cNvSpPr/>
      </dsp:nvSpPr>
      <dsp:spPr>
        <a:xfrm>
          <a:off x="5333999" y="1676410"/>
          <a:ext cx="1408680" cy="1126944"/>
        </a:xfrm>
        <a:prstGeom prst="roundRect">
          <a:avLst>
            <a:gd name="adj" fmla="val 10000"/>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Calibri" charset="0"/>
            </a:rPr>
            <a:t>Mayor facilidad de uso</a:t>
          </a:r>
          <a:endParaRPr lang="es-ES" sz="2300" b="1" kern="1200" dirty="0">
            <a:latin typeface="Calibri" charset="0"/>
            <a:ea typeface="Calibri" charset="0"/>
            <a:cs typeface="Calibri" charset="0"/>
          </a:endParaRPr>
        </a:p>
      </dsp:txBody>
      <dsp:txXfrm>
        <a:off x="5367006" y="1709417"/>
        <a:ext cx="1342666" cy="1060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7885D-DAE3-4746-8A24-920B89EA49F6}">
      <dsp:nvSpPr>
        <dsp:cNvPr id="0" name=""/>
        <dsp:cNvSpPr/>
      </dsp:nvSpPr>
      <dsp:spPr>
        <a:xfrm>
          <a:off x="2085974" y="1496522"/>
          <a:ext cx="1924050" cy="1924050"/>
        </a:xfrm>
        <a:prstGeom prst="ellipse">
          <a:avLst/>
        </a:prstGeom>
        <a:solidFill>
          <a:srgbClr val="73A53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2367745" y="1778293"/>
        <a:ext cx="1360508" cy="1360508"/>
      </dsp:txXfrm>
    </dsp:sp>
    <dsp:sp modelId="{BF17168B-DC21-4E89-B727-4E904FCBE4BE}">
      <dsp:nvSpPr>
        <dsp:cNvPr id="0" name=""/>
        <dsp:cNvSpPr/>
      </dsp:nvSpPr>
      <dsp:spPr>
        <a:xfrm rot="13059516">
          <a:off x="768621" y="1047076"/>
          <a:ext cx="1611384"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DA0439-85A1-427C-98D4-984E3DB9E8ED}">
      <dsp:nvSpPr>
        <dsp:cNvPr id="0" name=""/>
        <dsp:cNvSpPr/>
      </dsp:nvSpPr>
      <dsp:spPr>
        <a:xfrm>
          <a:off x="22551" y="369073"/>
          <a:ext cx="1827847" cy="919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sz="1900" kern="1200" dirty="0"/>
            <a:t>Nuevo </a:t>
          </a:r>
          <a:r>
            <a:rPr sz="1900" kern="1200" dirty="0" err="1"/>
            <a:t>usuario</a:t>
          </a:r>
          <a:endParaRPr lang="es-ES" sz="1900" kern="1200" dirty="0"/>
        </a:p>
      </dsp:txBody>
      <dsp:txXfrm>
        <a:off x="49493" y="396015"/>
        <a:ext cx="1773963" cy="865991"/>
      </dsp:txXfrm>
    </dsp:sp>
    <dsp:sp modelId="{29997F96-61C6-4618-AE81-7DDDC2E936B6}">
      <dsp:nvSpPr>
        <dsp:cNvPr id="0" name=""/>
        <dsp:cNvSpPr/>
      </dsp:nvSpPr>
      <dsp:spPr>
        <a:xfrm rot="19303386">
          <a:off x="3705775" y="1043217"/>
          <a:ext cx="1576745"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021462-589F-4122-A640-5C3EAEAC10C0}">
      <dsp:nvSpPr>
        <dsp:cNvPr id="0" name=""/>
        <dsp:cNvSpPr/>
      </dsp:nvSpPr>
      <dsp:spPr>
        <a:xfrm>
          <a:off x="4199118" y="369089"/>
          <a:ext cx="1827847" cy="919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sz="1900" kern="1200" dirty="0"/>
            <a:t>Persona que ha </a:t>
          </a:r>
          <a:r>
            <a:rPr sz="1900" kern="1200" dirty="0" err="1"/>
            <a:t>interrumpido</a:t>
          </a:r>
          <a:r>
            <a:rPr sz="1900" kern="1200" dirty="0"/>
            <a:t> el </a:t>
          </a:r>
          <a:r>
            <a:rPr sz="1900" kern="1200" dirty="0" err="1"/>
            <a:t>uso</a:t>
          </a:r>
          <a:endParaRPr lang="es-ES" sz="1900" kern="1200" dirty="0"/>
        </a:p>
      </dsp:txBody>
      <dsp:txXfrm>
        <a:off x="4226060" y="396031"/>
        <a:ext cx="1773963" cy="86599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ECF0A0-2199-4AB3-9745-80D8AA53ECE4}" type="slidenum">
              <a:rPr lang="en-US"/>
              <a:pPr>
                <a:defRPr/>
              </a:pPr>
              <a:t>‹#›</a:t>
            </a:fld>
            <a:endParaRPr lang="es-ES"/>
          </a:p>
        </p:txBody>
      </p:sp>
    </p:spTree>
    <p:extLst>
      <p:ext uri="{BB962C8B-B14F-4D97-AF65-F5344CB8AC3E}">
        <p14:creationId xmlns:p14="http://schemas.microsoft.com/office/powerpoint/2010/main" val="1059187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7"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27"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27"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27"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27"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r>
              <a:rPr lang="en-US" b="0" dirty="0"/>
              <a:t>Los países podrán reportar nuevos servicios con carácter retroactivo hasta enero de 2016.</a:t>
            </a:r>
          </a:p>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endParaRPr lang="es-ES" b="0" dirty="0"/>
          </a:p>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r>
              <a:rPr lang="es-ES" b="0" dirty="0"/>
              <a:t>El RSS 2.0 permite a los países</a:t>
            </a:r>
            <a:r>
              <a:rPr lang="es-ES" b="0" baseline="0" dirty="0"/>
              <a:t> la oportunidad para demostrar su impacto en la salud al </a:t>
            </a:r>
            <a:r>
              <a:rPr lang="es-ES" b="0" baseline="0" dirty="0" err="1"/>
              <a:t>propocionar</a:t>
            </a:r>
            <a:r>
              <a:rPr lang="es-ES" b="0" baseline="0" dirty="0"/>
              <a:t> la capacidad de reportarlo.</a:t>
            </a:r>
            <a:endParaRPr lang="es-ES" b="0" dirty="0"/>
          </a:p>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r>
              <a:rPr lang="es-ES" b="0" dirty="0"/>
              <a:t>En comparación con el</a:t>
            </a:r>
            <a:r>
              <a:rPr lang="es-ES" b="0" baseline="0" dirty="0"/>
              <a:t> RSS 1.0</a:t>
            </a:r>
            <a:r>
              <a:rPr lang="es-ES" b="0" dirty="0"/>
              <a:t>, el RSS 2.0 tiene menos puntos de datos (75% menos</a:t>
            </a:r>
            <a:r>
              <a:rPr lang="es-ES" b="0" baseline="0" dirty="0"/>
              <a:t> puntos de entrada de datos)</a:t>
            </a:r>
            <a:r>
              <a:rPr lang="es-ES" b="0" dirty="0"/>
              <a:t>, ofrece más servicios, es</a:t>
            </a:r>
            <a:r>
              <a:rPr lang="es-ES" b="0" baseline="0" dirty="0"/>
              <a:t> </a:t>
            </a:r>
            <a:r>
              <a:rPr lang="es-ES" b="0" dirty="0"/>
              <a:t>más preciso, y es más fácil</a:t>
            </a:r>
            <a:r>
              <a:rPr lang="es-ES" b="0" baseline="0" dirty="0"/>
              <a:t> de usar.</a:t>
            </a:r>
            <a:endParaRPr lang="es-ES" b="0"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2</a:t>
            </a:fld>
            <a:endParaRPr lang="es-ES"/>
          </a:p>
        </p:txBody>
      </p:sp>
    </p:spTree>
    <p:extLst>
      <p:ext uri="{BB962C8B-B14F-4D97-AF65-F5344CB8AC3E}">
        <p14:creationId xmlns:p14="http://schemas.microsoft.com/office/powerpoint/2010/main" val="193349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*Ya no registramos a nuevos usuarios ni a personas que han interrumpido el uso, solo a aquellas que adoptan o que siguen usando anticonceptivos (actualmente o que han cambiado de método) </a:t>
            </a:r>
          </a:p>
          <a:p>
            <a:endParaRPr lang="es-ES" baseline="0" dirty="0"/>
          </a:p>
          <a:p>
            <a:r>
              <a:rPr lang="es-ES" baseline="0" dirty="0"/>
              <a:t>La definición de “Personas que adoptaron métodos anticonceptivos” puede cambiar a “persona que no usa anticonceptivos en el momento de la consulta”</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13</a:t>
            </a:fld>
            <a:endParaRPr lang="es-ES"/>
          </a:p>
        </p:txBody>
      </p:sp>
    </p:spTree>
    <p:extLst>
      <p:ext uri="{BB962C8B-B14F-4D97-AF65-F5344CB8AC3E}">
        <p14:creationId xmlns:p14="http://schemas.microsoft.com/office/powerpoint/2010/main" val="3360371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*Interrupciones frente a retiradas: Realmente no tenemos una forma de saber si una persona ha interrumpido el uso. Ahora solo miramos las retiradas de Anticoncepción Reversible de Larga Duración (ARLD). Si a una persona se le practica una retirada de ARLD y se le sustituye por un método similar, se registra como "vencido".</a:t>
            </a:r>
            <a:r>
              <a:rPr lang="fr-FR" baseline="0" dirty="0"/>
              <a:t> </a:t>
            </a:r>
            <a:r>
              <a:rPr dirty="0"/>
              <a:t>Si a una persona se le practica una retirada o elige un método diferente (o no usar ningún método), se registra el motivo para ello.</a:t>
            </a:r>
          </a:p>
          <a:p>
            <a:r>
              <a:rPr dirty="0"/>
              <a:t>*Preservativos: no registramos el uso de preservativos si además se utilizan otros métodos; solo si este es el único método que utiliza el usuario</a:t>
            </a:r>
            <a:r>
              <a:rPr lang="fr-FR" dirty="0"/>
              <a:t>.</a:t>
            </a:r>
            <a:endParaRPr dirty="0"/>
          </a:p>
          <a:p>
            <a:r>
              <a:rPr dirty="0"/>
              <a:t>*No establecemos diferencias entre preservativos masculinos y femeninos</a:t>
            </a:r>
          </a:p>
          <a:p>
            <a:endParaRPr lang="es-ES" baseline="0" dirty="0"/>
          </a:p>
          <a:p>
            <a:r>
              <a:rPr dirty="0"/>
              <a:t>*Se han suprimido los siguientes desgloses (aunque es posible que se sigan exigiendo a escala del sistema nacional de información)</a:t>
            </a:r>
          </a:p>
          <a:p>
            <a:r>
              <a:rPr dirty="0"/>
              <a:t>*Se ha suprimido el coste del producto (gratuito frente a de pago)</a:t>
            </a:r>
          </a:p>
          <a:p>
            <a:r>
              <a:rPr dirty="0"/>
              <a:t>*Se ha suprimido el estado civil</a:t>
            </a:r>
          </a:p>
          <a:p>
            <a:r>
              <a:rPr dirty="0"/>
              <a:t>*Se ha suprimido el motivo (espaciamiento, limitación)</a:t>
            </a:r>
          </a:p>
          <a:p>
            <a:r>
              <a:rPr dirty="0"/>
              <a:t>*Se ha suprimido el método anterior</a:t>
            </a:r>
            <a:endParaRPr lang="es-ES" dirty="0"/>
          </a:p>
          <a:p>
            <a:endParaRPr lang="es-E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14</a:t>
            </a:fld>
            <a:endParaRPr lang="es-ES"/>
          </a:p>
        </p:txBody>
      </p:sp>
    </p:spTree>
    <p:extLst>
      <p:ext uri="{BB962C8B-B14F-4D97-AF65-F5344CB8AC3E}">
        <p14:creationId xmlns:p14="http://schemas.microsoft.com/office/powerpoint/2010/main" val="137119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IUS 3: </a:t>
            </a:r>
            <a:r>
              <a:rPr lang="en-US" sz="1200" b="0" i="0" kern="1200" dirty="0">
                <a:solidFill>
                  <a:schemeClr val="tx1"/>
                </a:solidFill>
                <a:effectLst/>
                <a:latin typeface="+mn-lt"/>
                <a:ea typeface="+mn-ea"/>
                <a:cs typeface="+mn-cs"/>
              </a:rPr>
              <a:t>Un </a:t>
            </a:r>
            <a:r>
              <a:rPr lang="en-US" sz="1200" b="0" i="0" kern="1200" dirty="0" err="1">
                <a:solidFill>
                  <a:schemeClr val="tx1"/>
                </a:solidFill>
                <a:effectLst/>
                <a:latin typeface="+mn-lt"/>
                <a:ea typeface="+mn-ea"/>
                <a:cs typeface="+mn-cs"/>
              </a:rPr>
              <a:t>método</a:t>
            </a:r>
            <a:r>
              <a:rPr lang="en-US" sz="1200" b="0" i="0" kern="1200" baseline="0" dirty="0">
                <a:solidFill>
                  <a:schemeClr val="tx1"/>
                </a:solidFill>
                <a:effectLst/>
                <a:latin typeface="+mn-lt"/>
                <a:ea typeface="+mn-ea"/>
                <a:cs typeface="+mn-cs"/>
              </a:rPr>
              <a:t> de </a:t>
            </a:r>
            <a:r>
              <a:rPr lang="en-US" sz="1200" b="0" i="0" kern="1200" baseline="0" dirty="0" err="1">
                <a:solidFill>
                  <a:schemeClr val="tx1"/>
                </a:solidFill>
                <a:effectLst/>
                <a:latin typeface="+mn-lt"/>
                <a:ea typeface="+mn-ea"/>
                <a:cs typeface="+mn-cs"/>
              </a:rPr>
              <a:t>anticoncepción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es</a:t>
            </a:r>
            <a:r>
              <a:rPr lang="en-US" sz="1200" b="0" i="0" kern="1200" baseline="0" dirty="0">
                <a:solidFill>
                  <a:schemeClr val="tx1"/>
                </a:solidFill>
                <a:effectLst/>
                <a:latin typeface="+mn-lt"/>
                <a:ea typeface="+mn-ea"/>
                <a:cs typeface="+mn-cs"/>
              </a:rPr>
              <a:t> la </a:t>
            </a:r>
            <a:r>
              <a:rPr lang="en-US" sz="1200" b="0" i="0" kern="1200" baseline="0" dirty="0" err="1">
                <a:solidFill>
                  <a:schemeClr val="tx1"/>
                </a:solidFill>
                <a:effectLst/>
                <a:latin typeface="+mn-lt"/>
                <a:ea typeface="+mn-ea"/>
                <a:cs typeface="+mn-cs"/>
              </a:rPr>
              <a:t>Systema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Intrauterino</a:t>
            </a:r>
            <a:r>
              <a:rPr lang="en-US" sz="1200" b="0" i="0" kern="1200" baseline="0" dirty="0">
                <a:solidFill>
                  <a:schemeClr val="tx1"/>
                </a:solidFill>
                <a:effectLst/>
                <a:latin typeface="+mn-lt"/>
                <a:ea typeface="+mn-ea"/>
                <a:cs typeface="+mn-cs"/>
              </a:rPr>
              <a:t>. </a:t>
            </a:r>
            <a:r>
              <a:rPr lang="es-ES" sz="1200" b="0" i="0" kern="1200" baseline="0" dirty="0">
                <a:solidFill>
                  <a:schemeClr val="tx1"/>
                </a:solidFill>
                <a:effectLst/>
                <a:latin typeface="+mn-lt"/>
                <a:ea typeface="+mn-ea"/>
                <a:cs typeface="+mn-cs"/>
              </a:rPr>
              <a:t>La IUS libera una hormona progestágena en el útero. Un IUS es un pequeño dispositivo de plástico en forma de T que se coloca en el útero (matriz) y libera una hormona progestágena.</a:t>
            </a:r>
            <a:endParaRPr lang="en-US" dirty="0"/>
          </a:p>
          <a:p>
            <a:endParaRPr lang="es-ES" baseline="0" dirty="0"/>
          </a:p>
          <a:p>
            <a:r>
              <a:rPr lang="es-ES" dirty="0"/>
              <a:t>*Preservativos: no registramos el uso de preservativos si además se utilizan otros métodos; solo si este es el único método que utiliza el usuario.</a:t>
            </a:r>
          </a:p>
          <a:p>
            <a:r>
              <a:rPr lang="es-ES" dirty="0"/>
              <a:t>*No establecemos diferencias entre preservativos masculinos y femeninos</a:t>
            </a:r>
          </a:p>
          <a:p>
            <a:endParaRPr lang="es-ES" dirty="0"/>
          </a:p>
          <a:p>
            <a:r>
              <a:rPr lang="es-ES" dirty="0"/>
              <a:t>*Se han suprimido los siguientes desgloses (aunque es posible que se sigan exigiendo a escala del sistema nacional de información)</a:t>
            </a:r>
          </a:p>
          <a:p>
            <a:r>
              <a:rPr lang="es-ES" dirty="0"/>
              <a:t>*Se ha suprimido el coste del producto (gratuito frente a de pago)</a:t>
            </a:r>
          </a:p>
          <a:p>
            <a:r>
              <a:rPr lang="es-ES" dirty="0"/>
              <a:t>*Se ha suprimido el estado civil</a:t>
            </a:r>
          </a:p>
          <a:p>
            <a:r>
              <a:rPr lang="es-ES" dirty="0"/>
              <a:t>*Se ha suprimido el motivo (espaciamiento, limitación)</a:t>
            </a:r>
          </a:p>
          <a:p>
            <a:r>
              <a:rPr lang="es-ES" dirty="0"/>
              <a:t>*Se ha suprimido el método anterior</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15</a:t>
            </a:fld>
            <a:endParaRPr lang="en-US"/>
          </a:p>
        </p:txBody>
      </p:sp>
    </p:spTree>
    <p:extLst>
      <p:ext uri="{BB962C8B-B14F-4D97-AF65-F5344CB8AC3E}">
        <p14:creationId xmlns:p14="http://schemas.microsoft.com/office/powerpoint/2010/main" val="335128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impacto es diferente según el método y, por consiguiente, debe desglosarse.</a:t>
            </a:r>
          </a:p>
          <a:p>
            <a:endParaRPr lang="es-ES" dirty="0"/>
          </a:p>
          <a:p>
            <a:r>
              <a:rPr lang="es-ES" dirty="0"/>
              <a:t>La </a:t>
            </a:r>
            <a:r>
              <a:rPr lang="es-ES" b="1" dirty="0"/>
              <a:t>administración sublingual </a:t>
            </a:r>
            <a:r>
              <a:rPr lang="es-ES" dirty="0"/>
              <a:t>es cuando el</a:t>
            </a:r>
            <a:r>
              <a:rPr lang="es-ES" baseline="0" dirty="0"/>
              <a:t> medicamento se pone debajo de la lengua para ser absorbida por el cuerpo.  La palabra “</a:t>
            </a:r>
            <a:r>
              <a:rPr lang="es-ES" b="1" baseline="0" dirty="0"/>
              <a:t>sublingual</a:t>
            </a:r>
            <a:r>
              <a:rPr lang="es-ES" baseline="0" dirty="0"/>
              <a:t>” significa “debajo de la lengua.”  </a:t>
            </a:r>
            <a:endParaRPr lang="es-ES" dirty="0"/>
          </a:p>
          <a:p>
            <a:endParaRPr lang="en-US" sz="1200" b="0" i="0" kern="1200" baseline="0" dirty="0">
              <a:solidFill>
                <a:schemeClr val="tx1"/>
              </a:solidFill>
              <a:effectLst/>
              <a:latin typeface="+mn-lt"/>
              <a:ea typeface="+mn-ea"/>
              <a:cs typeface="+mn-cs"/>
            </a:endParaRPr>
          </a:p>
          <a:p>
            <a:r>
              <a:rPr lang="en-US" baseline="0" dirty="0"/>
              <a:t>Si no </a:t>
            </a:r>
            <a:r>
              <a:rPr lang="en-US" baseline="0" dirty="0" err="1"/>
              <a:t>administra</a:t>
            </a:r>
            <a:r>
              <a:rPr lang="en-US" baseline="0" dirty="0"/>
              <a:t> misoprostol </a:t>
            </a:r>
            <a:r>
              <a:rPr lang="en-US" baseline="0" dirty="0" err="1"/>
              <a:t>sublingualmente</a:t>
            </a:r>
            <a:r>
              <a:rPr lang="en-US" baseline="0" dirty="0"/>
              <a:t>, solo </a:t>
            </a:r>
            <a:r>
              <a:rPr lang="en-US" baseline="0" dirty="0" err="1"/>
              <a:t>entra</a:t>
            </a:r>
            <a:r>
              <a:rPr lang="en-US" baseline="0" dirty="0"/>
              <a:t> </a:t>
            </a:r>
            <a:r>
              <a:rPr lang="en-US" baseline="0" dirty="0" err="1"/>
              <a:t>datos</a:t>
            </a:r>
            <a:r>
              <a:rPr lang="en-US" baseline="0" dirty="0"/>
              <a:t> </a:t>
            </a:r>
            <a:r>
              <a:rPr lang="en-US" baseline="0" dirty="0" err="1"/>
              <a:t>en</a:t>
            </a:r>
            <a:r>
              <a:rPr lang="en-US" baseline="0" dirty="0"/>
              <a:t> la fila </a:t>
            </a:r>
            <a:r>
              <a:rPr lang="en-US" baseline="0" dirty="0" err="1"/>
              <a:t>correcta</a:t>
            </a:r>
            <a:r>
              <a:rPr lang="en-US" baseline="0" dirty="0"/>
              <a:t> (solo </a:t>
            </a:r>
            <a:r>
              <a:rPr lang="en-US" baseline="0" dirty="0" err="1"/>
              <a:t>en</a:t>
            </a:r>
            <a:r>
              <a:rPr lang="en-US" baseline="0" dirty="0"/>
              <a:t> la fila “oral”)</a:t>
            </a:r>
          </a:p>
          <a:p>
            <a:endParaRPr lang="en-US" baseline="0" dirty="0"/>
          </a:p>
          <a:p>
            <a:r>
              <a:rPr lang="es-ES" dirty="0"/>
              <a:t>Otras modificaciones:</a:t>
            </a:r>
            <a:endParaRPr lang="es-E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a:t>*Se han suprimido los siguientes desgloses (aunque es posible que se sigan exigiendo a escala del sistema nacional de información)</a:t>
            </a:r>
          </a:p>
          <a:p>
            <a:r>
              <a:rPr lang="es-ES" dirty="0"/>
              <a:t>*Se ha suprimido el asesoramiento en materia de PF y post-aborto, y se han transferido los datos reportados en materia de la prestación de servicios de PF post-aborto al módulo de anticoncepción </a:t>
            </a:r>
          </a:p>
          <a:p>
            <a:r>
              <a:rPr lang="es-ES" dirty="0"/>
              <a:t>*Se ha suprimido el desglose de servicio de pago frente a gratuito</a:t>
            </a:r>
          </a:p>
          <a:p>
            <a:r>
              <a:rPr lang="es-ES" dirty="0"/>
              <a:t>*Se ha suprimido </a:t>
            </a:r>
            <a:r>
              <a:rPr lang="es-ES" dirty="0" err="1"/>
              <a:t>misoprostol</a:t>
            </a:r>
            <a:r>
              <a:rPr lang="es-ES" dirty="0"/>
              <a:t> para hemorragia posparto</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16</a:t>
            </a:fld>
            <a:endParaRPr lang="en-US"/>
          </a:p>
        </p:txBody>
      </p:sp>
    </p:spTree>
    <p:extLst>
      <p:ext uri="{BB962C8B-B14F-4D97-AF65-F5344CB8AC3E}">
        <p14:creationId xmlns:p14="http://schemas.microsoft.com/office/powerpoint/2010/main" val="186837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*La Diabetes gestacional se ha incluido en el módulo sobre Manejo integrado de casos</a:t>
            </a:r>
          </a:p>
          <a:p>
            <a:pPr marL="0" marR="0" indent="0" algn="l" defTabSz="914400" rtl="0" eaLnBrk="0" fontAlgn="base" latinLnBrk="0" hangingPunct="0">
              <a:lnSpc>
                <a:spcPct val="100000"/>
              </a:lnSpc>
              <a:spcBef>
                <a:spcPct val="30000"/>
              </a:spcBef>
              <a:spcAft>
                <a:spcPct val="0"/>
              </a:spcAft>
              <a:buClrTx/>
              <a:buSzTx/>
              <a:buFontTx/>
              <a:buNone/>
              <a:tabLst/>
              <a:defRPr/>
            </a:pPr>
            <a:r>
              <a:rPr dirty="0"/>
              <a:t>*Se han suprimido los siguientes desgloses para el cáncer de cuello uterino (aunque es posible que se sigan exigiendo a escala del sistema nacional de información)   </a:t>
            </a:r>
            <a:endParaRPr lang="es-ES" dirty="0"/>
          </a:p>
          <a:p>
            <a:r>
              <a:rPr dirty="0"/>
              <a:t>*Se ha suprimido el estado de detección (primera vez frente a repetición)</a:t>
            </a:r>
          </a:p>
          <a:p>
            <a:r>
              <a:rPr dirty="0"/>
              <a:t>*Se ha suprimido la ubicación fija frente a móvil</a:t>
            </a:r>
          </a:p>
          <a:p>
            <a:r>
              <a:rPr dirty="0"/>
              <a:t>*Se ha suprimido la detección según el estado del VIH</a:t>
            </a:r>
          </a:p>
          <a:p>
            <a:pPr marL="0" marR="0" lvl="0" indent="0" algn="l" defTabSz="914400" rtl="0" eaLnBrk="0" fontAlgn="base" latinLnBrk="0" hangingPunct="0">
              <a:lnSpc>
                <a:spcPct val="100000"/>
              </a:lnSpc>
              <a:spcBef>
                <a:spcPct val="30000"/>
              </a:spcBef>
              <a:spcAft>
                <a:spcPct val="0"/>
              </a:spcAft>
              <a:buClrTx/>
              <a:buSzTx/>
              <a:buFontTx/>
              <a:buNone/>
              <a:tabLst/>
              <a:defRPr/>
            </a:pPr>
            <a:r>
              <a:rPr dirty="0"/>
              <a:t>*Se ha condensado la categoría etaria para alinearse con la versión anterior</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17</a:t>
            </a:fld>
            <a:endParaRPr lang="es-ES"/>
          </a:p>
        </p:txBody>
      </p:sp>
    </p:spTree>
    <p:extLst>
      <p:ext uri="{BB962C8B-B14F-4D97-AF65-F5344CB8AC3E}">
        <p14:creationId xmlns:p14="http://schemas.microsoft.com/office/powerpoint/2010/main" val="196111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 ha </a:t>
            </a:r>
            <a:r>
              <a:rPr lang="en-US" dirty="0" err="1"/>
              <a:t>añadido</a:t>
            </a:r>
            <a:r>
              <a:rPr lang="en-US" baseline="0" dirty="0"/>
              <a:t> la </a:t>
            </a:r>
            <a:r>
              <a:rPr lang="en-US" baseline="0" dirty="0" err="1"/>
              <a:t>prueba</a:t>
            </a:r>
            <a:r>
              <a:rPr lang="en-US" baseline="0" dirty="0"/>
              <a:t> de ADN para VPH </a:t>
            </a:r>
            <a:r>
              <a:rPr lang="en-US" baseline="0" dirty="0" err="1"/>
              <a:t>como</a:t>
            </a:r>
            <a:r>
              <a:rPr lang="en-US" baseline="0" dirty="0"/>
              <a:t> </a:t>
            </a:r>
            <a:r>
              <a:rPr lang="en-US" baseline="0" dirty="0" err="1"/>
              <a:t>método</a:t>
            </a:r>
            <a:r>
              <a:rPr lang="en-US" baseline="0" dirty="0"/>
              <a:t> de </a:t>
            </a:r>
            <a:r>
              <a:rPr lang="en-US" baseline="0" dirty="0" err="1"/>
              <a:t>detección</a:t>
            </a:r>
            <a:r>
              <a:rPr lang="en-US" baseline="0" dirty="0"/>
              <a:t> del cancer de </a:t>
            </a:r>
            <a:r>
              <a:rPr lang="en-US" baseline="0" dirty="0" err="1"/>
              <a:t>cuello</a:t>
            </a:r>
            <a:r>
              <a:rPr lang="en-US" baseline="0" dirty="0"/>
              <a:t> </a:t>
            </a:r>
            <a:r>
              <a:rPr lang="en-US" baseline="0" dirty="0" err="1"/>
              <a:t>uterino</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La infección con un genotipo de alto riesgo del VPH ha sido identificada como el factor de riesgo etiológico más importante para el desarrollo del cáncer de cuello uterino, y es el paso necesario en carcinogénesis.  VPH 16 y 18 positivo </a:t>
            </a:r>
            <a:r>
              <a:rPr lang="en-US" sz="1200" b="0" i="0" kern="1200" dirty="0" err="1">
                <a:solidFill>
                  <a:schemeClr val="tx1"/>
                </a:solidFill>
                <a:effectLst/>
                <a:latin typeface="Times" pitchFamily="27" charset="0"/>
                <a:ea typeface="+mn-ea"/>
                <a:cs typeface="+mn-cs"/>
              </a:rPr>
              <a:t>LIEbg</a:t>
            </a:r>
            <a:r>
              <a:rPr lang="en-US" sz="1200" b="0" i="0" kern="1200" dirty="0">
                <a:solidFill>
                  <a:schemeClr val="tx1"/>
                </a:solidFill>
                <a:effectLst/>
                <a:latin typeface="Times" pitchFamily="27" charset="0"/>
                <a:ea typeface="+mn-ea"/>
                <a:cs typeface="+mn-cs"/>
              </a:rPr>
              <a:t> </a:t>
            </a:r>
            <a:r>
              <a:rPr lang="en-US" sz="1200" b="0" i="0" kern="1200" dirty="0" err="1">
                <a:solidFill>
                  <a:schemeClr val="tx1"/>
                </a:solidFill>
                <a:effectLst/>
                <a:latin typeface="Times" pitchFamily="27" charset="0"/>
                <a:ea typeface="+mn-ea"/>
                <a:cs typeface="+mn-cs"/>
              </a:rPr>
              <a:t>tiene</a:t>
            </a:r>
            <a:r>
              <a:rPr lang="en-US" sz="1200" b="0" i="0" kern="1200" dirty="0">
                <a:solidFill>
                  <a:schemeClr val="tx1"/>
                </a:solidFill>
                <a:effectLst/>
                <a:latin typeface="Times" pitchFamily="27" charset="0"/>
                <a:ea typeface="+mn-ea"/>
                <a:cs typeface="+mn-cs"/>
              </a:rPr>
              <a:t> </a:t>
            </a:r>
            <a:r>
              <a:rPr lang="en-US" sz="1200" b="0" i="0" kern="1200" dirty="0" err="1">
                <a:solidFill>
                  <a:schemeClr val="tx1"/>
                </a:solidFill>
                <a:effectLst/>
                <a:latin typeface="Times" pitchFamily="27" charset="0"/>
                <a:ea typeface="+mn-ea"/>
                <a:cs typeface="+mn-cs"/>
              </a:rPr>
              <a:t>más</a:t>
            </a:r>
            <a:r>
              <a:rPr lang="en-US" sz="1200" b="0" i="0" kern="1200" baseline="0" dirty="0">
                <a:solidFill>
                  <a:schemeClr val="tx1"/>
                </a:solidFill>
                <a:effectLst/>
                <a:latin typeface="Times" pitchFamily="27" charset="0"/>
                <a:ea typeface="+mn-ea"/>
                <a:cs typeface="+mn-cs"/>
              </a:rPr>
              <a:t> </a:t>
            </a:r>
            <a:r>
              <a:rPr lang="en-US" sz="1200" b="0" i="0" kern="1200" baseline="0" dirty="0" err="1">
                <a:solidFill>
                  <a:schemeClr val="tx1"/>
                </a:solidFill>
                <a:effectLst/>
                <a:latin typeface="Times" pitchFamily="27" charset="0"/>
                <a:ea typeface="+mn-ea"/>
                <a:cs typeface="+mn-cs"/>
              </a:rPr>
              <a:t>propensia</a:t>
            </a:r>
            <a:r>
              <a:rPr lang="en-US" sz="1200" b="0" i="0" kern="1200" baseline="0" dirty="0">
                <a:solidFill>
                  <a:schemeClr val="tx1"/>
                </a:solidFill>
                <a:effectLst/>
                <a:latin typeface="Times" pitchFamily="27" charset="0"/>
                <a:ea typeface="+mn-ea"/>
                <a:cs typeface="+mn-cs"/>
              </a:rPr>
              <a:t> para </a:t>
            </a:r>
            <a:r>
              <a:rPr lang="en-US" sz="1200" b="0" i="0" kern="1200" baseline="0" dirty="0" err="1">
                <a:solidFill>
                  <a:schemeClr val="tx1"/>
                </a:solidFill>
                <a:effectLst/>
                <a:latin typeface="Times" pitchFamily="27" charset="0"/>
                <a:ea typeface="+mn-ea"/>
                <a:cs typeface="+mn-cs"/>
              </a:rPr>
              <a:t>progresar</a:t>
            </a:r>
            <a:r>
              <a:rPr lang="en-US" sz="1200" b="0" i="0" kern="1200" baseline="0" dirty="0">
                <a:solidFill>
                  <a:schemeClr val="tx1"/>
                </a:solidFill>
                <a:effectLst/>
                <a:latin typeface="Times" pitchFamily="27" charset="0"/>
                <a:ea typeface="+mn-ea"/>
                <a:cs typeface="+mn-cs"/>
              </a:rPr>
              <a:t> a </a:t>
            </a:r>
            <a:r>
              <a:rPr lang="en-US" sz="1200" b="0" i="0" kern="1200" baseline="0" dirty="0" err="1">
                <a:solidFill>
                  <a:schemeClr val="tx1"/>
                </a:solidFill>
                <a:effectLst/>
                <a:latin typeface="Times" pitchFamily="27" charset="0"/>
                <a:ea typeface="+mn-ea"/>
                <a:cs typeface="+mn-cs"/>
              </a:rPr>
              <a:t>cáncer</a:t>
            </a:r>
            <a:r>
              <a:rPr lang="en-US" sz="1200" b="0" i="0" kern="1200" baseline="0" dirty="0">
                <a:solidFill>
                  <a:schemeClr val="tx1"/>
                </a:solidFill>
                <a:effectLst/>
                <a:latin typeface="Times" pitchFamily="27" charset="0"/>
                <a:ea typeface="+mn-ea"/>
                <a:cs typeface="+mn-cs"/>
              </a:rPr>
              <a:t> que </a:t>
            </a:r>
            <a:r>
              <a:rPr lang="en-US" sz="1200" b="0" i="0" kern="1200" dirty="0" err="1">
                <a:solidFill>
                  <a:schemeClr val="tx1"/>
                </a:solidFill>
                <a:effectLst/>
                <a:latin typeface="Times" pitchFamily="27" charset="0"/>
                <a:ea typeface="+mn-ea"/>
                <a:cs typeface="+mn-cs"/>
              </a:rPr>
              <a:t>LIEbg</a:t>
            </a:r>
            <a:r>
              <a:rPr lang="en-US" sz="1200" b="0" i="0" kern="1200" dirty="0">
                <a:solidFill>
                  <a:schemeClr val="tx1"/>
                </a:solidFill>
                <a:effectLst/>
                <a:latin typeface="Times" pitchFamily="27" charset="0"/>
                <a:ea typeface="+mn-ea"/>
                <a:cs typeface="+mn-cs"/>
              </a:rPr>
              <a:t> que </a:t>
            </a:r>
            <a:r>
              <a:rPr lang="en-US" sz="1200" b="0" i="0" kern="1200" dirty="0" err="1">
                <a:solidFill>
                  <a:schemeClr val="tx1"/>
                </a:solidFill>
                <a:effectLst/>
                <a:latin typeface="Times" pitchFamily="27" charset="0"/>
                <a:ea typeface="+mn-ea"/>
                <a:cs typeface="+mn-cs"/>
              </a:rPr>
              <a:t>contiene</a:t>
            </a:r>
            <a:r>
              <a:rPr lang="en-US" sz="1200" b="0" i="0" kern="1200" baseline="0" dirty="0">
                <a:solidFill>
                  <a:schemeClr val="tx1"/>
                </a:solidFill>
                <a:effectLst/>
                <a:latin typeface="Times" pitchFamily="27" charset="0"/>
                <a:ea typeface="+mn-ea"/>
                <a:cs typeface="+mn-cs"/>
              </a:rPr>
              <a:t> </a:t>
            </a:r>
            <a:r>
              <a:rPr lang="en-US" sz="1200" b="0" i="0" kern="1200" baseline="0" dirty="0" err="1">
                <a:solidFill>
                  <a:schemeClr val="tx1"/>
                </a:solidFill>
                <a:effectLst/>
                <a:latin typeface="Times" pitchFamily="27" charset="0"/>
                <a:ea typeface="+mn-ea"/>
                <a:cs typeface="+mn-cs"/>
              </a:rPr>
              <a:t>otros</a:t>
            </a:r>
            <a:r>
              <a:rPr lang="en-US" sz="1200" b="0" i="0" kern="1200" baseline="0" dirty="0">
                <a:solidFill>
                  <a:schemeClr val="tx1"/>
                </a:solidFill>
                <a:effectLst/>
                <a:latin typeface="Times" pitchFamily="27" charset="0"/>
                <a:ea typeface="+mn-ea"/>
                <a:cs typeface="+mn-cs"/>
              </a:rPr>
              <a:t> </a:t>
            </a:r>
            <a:r>
              <a:rPr lang="en-US" sz="1200" b="0" i="0" kern="1200" baseline="0" dirty="0" err="1">
                <a:solidFill>
                  <a:schemeClr val="tx1"/>
                </a:solidFill>
                <a:effectLst/>
                <a:latin typeface="Times" pitchFamily="27" charset="0"/>
                <a:ea typeface="+mn-ea"/>
                <a:cs typeface="+mn-cs"/>
              </a:rPr>
              <a:t>genotipos</a:t>
            </a:r>
            <a:r>
              <a:rPr lang="en-US" sz="1200" b="0" i="0" kern="1200" baseline="0" dirty="0">
                <a:solidFill>
                  <a:schemeClr val="tx1"/>
                </a:solidFill>
                <a:effectLst/>
                <a:latin typeface="Times" pitchFamily="27" charset="0"/>
                <a:ea typeface="+mn-ea"/>
                <a:cs typeface="+mn-cs"/>
              </a:rPr>
              <a:t> del VPH.</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IVAA </a:t>
            </a:r>
            <a:r>
              <a:rPr lang="en-US" sz="1200" b="0" i="0" kern="1200" dirty="0" err="1">
                <a:solidFill>
                  <a:schemeClr val="tx1"/>
                </a:solidFill>
                <a:effectLst/>
                <a:latin typeface="+mn-lt"/>
                <a:ea typeface="+mn-ea"/>
                <a:cs typeface="+mn-cs"/>
              </a:rPr>
              <a:t>es</a:t>
            </a:r>
            <a:r>
              <a:rPr lang="en-US" sz="1200" b="0" i="0" kern="1200" dirty="0">
                <a:solidFill>
                  <a:schemeClr val="tx1"/>
                </a:solidFill>
                <a:effectLst/>
                <a:latin typeface="+mn-lt"/>
                <a:ea typeface="+mn-ea"/>
                <a:cs typeface="+mn-cs"/>
              </a:rPr>
              <a:t> la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inspección</a:t>
            </a:r>
            <a:r>
              <a:rPr lang="en-US" sz="1200" b="0" i="0" kern="1200" baseline="0" dirty="0">
                <a:solidFill>
                  <a:schemeClr val="tx1"/>
                </a:solidFill>
                <a:effectLst/>
                <a:latin typeface="+mn-lt"/>
                <a:ea typeface="+mn-ea"/>
                <a:cs typeface="+mn-cs"/>
              </a:rPr>
              <a:t> visual con </a:t>
            </a:r>
            <a:r>
              <a:rPr lang="en-US" sz="1200" b="0" i="0" kern="1200" baseline="0" dirty="0" err="1">
                <a:solidFill>
                  <a:schemeClr val="tx1"/>
                </a:solidFill>
                <a:effectLst/>
                <a:latin typeface="+mn-lt"/>
                <a:ea typeface="+mn-ea"/>
                <a:cs typeface="+mn-cs"/>
              </a:rPr>
              <a:t>ácido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acético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vinagre</a:t>
            </a:r>
            <a:r>
              <a:rPr lang="en-US" sz="1200" b="0" i="0" kern="1200" baseline="0" dirty="0">
                <a:solidFill>
                  <a:schemeClr val="tx1"/>
                </a:solidFill>
                <a:effectLst/>
                <a:latin typeface="+mn-lt"/>
                <a:ea typeface="+mn-ea"/>
                <a:cs typeface="+mn-cs"/>
              </a:rPr>
              <a:t>)</a:t>
            </a:r>
          </a:p>
          <a:p>
            <a:endParaRPr lang="es-ES" dirty="0"/>
          </a:p>
          <a:p>
            <a:r>
              <a:rPr lang="es-ES" dirty="0"/>
              <a:t>Se han añadido:</a:t>
            </a:r>
          </a:p>
          <a:p>
            <a:r>
              <a:rPr lang="es-ES" baseline="0" dirty="0"/>
              <a:t>             Detección de h</a:t>
            </a:r>
            <a:r>
              <a:rPr lang="es-ES" dirty="0"/>
              <a:t>ipertensión </a:t>
            </a:r>
            <a:br>
              <a:rPr lang="es-ES" dirty="0"/>
            </a:br>
            <a:r>
              <a:rPr lang="es-ES" baseline="0" dirty="0"/>
              <a:t>             </a:t>
            </a:r>
            <a:r>
              <a:rPr lang="es-ES" baseline="0" dirty="0" err="1"/>
              <a:t>Deteccion</a:t>
            </a:r>
            <a:r>
              <a:rPr lang="es-ES" baseline="0" dirty="0"/>
              <a:t> de </a:t>
            </a:r>
            <a:r>
              <a:rPr lang="es-ES" dirty="0"/>
              <a:t>Diabetes tipo 2</a:t>
            </a:r>
          </a:p>
          <a:p>
            <a:r>
              <a:rPr lang="es-ES" dirty="0"/>
              <a:t>            </a:t>
            </a:r>
            <a:r>
              <a:rPr lang="es-ES" baseline="0" dirty="0"/>
              <a:t> Diagnosis de hipertensión y Diabetes tipo 2</a:t>
            </a:r>
            <a:endParaRPr lang="es-ES" dirty="0"/>
          </a:p>
          <a:p>
            <a:endParaRPr lang="en-US" dirty="0"/>
          </a:p>
          <a:p>
            <a:r>
              <a:rPr lang="es-ES" dirty="0"/>
              <a:t>*La Diabetes gestacional se ha incluido en el módulo sobre Manejo integrado de casos</a:t>
            </a:r>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a:t>*Se han suprimido los siguientes desgloses para el cáncer de cuello uterino (aunque es posible que se sigan exigiendo a escala del sistema nacional de información)   </a:t>
            </a:r>
          </a:p>
          <a:p>
            <a:r>
              <a:rPr lang="es-ES" dirty="0"/>
              <a:t>*Se ha suprimido el estado de detección (primera vez frente a repetición)</a:t>
            </a:r>
          </a:p>
          <a:p>
            <a:r>
              <a:rPr lang="es-ES" dirty="0"/>
              <a:t>*Se ha suprimido la ubicación fija frente a móvil</a:t>
            </a:r>
          </a:p>
          <a:p>
            <a:r>
              <a:rPr lang="es-ES" dirty="0"/>
              <a:t>*Se ha suprimido la detección según el estado del VIH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*Se ha condensado la categoría etaria para alinearse con la versión anterior</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18</a:t>
            </a:fld>
            <a:endParaRPr lang="en-US"/>
          </a:p>
        </p:txBody>
      </p:sp>
    </p:spTree>
    <p:extLst>
      <p:ext uri="{BB962C8B-B14F-4D97-AF65-F5344CB8AC3E}">
        <p14:creationId xmlns:p14="http://schemas.microsoft.com/office/powerpoint/2010/main" val="560920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 ha </a:t>
            </a:r>
            <a:r>
              <a:rPr lang="en-US" dirty="0" err="1"/>
              <a:t>añadido</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El </a:t>
            </a:r>
            <a:r>
              <a:rPr lang="en-US" baseline="0" dirty="0" err="1"/>
              <a:t>tratamiento</a:t>
            </a:r>
            <a:r>
              <a:rPr lang="en-US" baseline="0" dirty="0"/>
              <a:t> </a:t>
            </a:r>
            <a:r>
              <a:rPr lang="en-US" baseline="0" dirty="0" err="1"/>
              <a:t>despues</a:t>
            </a:r>
            <a:r>
              <a:rPr lang="en-US" baseline="0" dirty="0"/>
              <a:t> </a:t>
            </a:r>
            <a:r>
              <a:rPr lang="en-US" baseline="0" dirty="0" err="1"/>
              <a:t>por</a:t>
            </a:r>
            <a:r>
              <a:rPr lang="en-US" baseline="0" dirty="0"/>
              <a:t> </a:t>
            </a:r>
            <a:r>
              <a:rPr lang="en-US" baseline="0" dirty="0" err="1"/>
              <a:t>prueba</a:t>
            </a:r>
            <a:r>
              <a:rPr lang="en-US" baseline="0" dirty="0"/>
              <a:t> de VPH/AND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El </a:t>
            </a:r>
            <a:r>
              <a:rPr lang="en-US" baseline="0" dirty="0" err="1"/>
              <a:t>tratamiento</a:t>
            </a:r>
            <a:r>
              <a:rPr lang="en-US" baseline="0" dirty="0"/>
              <a:t> </a:t>
            </a:r>
            <a:r>
              <a:rPr lang="en-US" baseline="0" dirty="0" err="1"/>
              <a:t>por</a:t>
            </a:r>
            <a:r>
              <a:rPr lang="en-US" baseline="0" dirty="0"/>
              <a:t> </a:t>
            </a:r>
            <a:r>
              <a:rPr lang="en-US" baseline="0" dirty="0" err="1"/>
              <a:t>conización</a:t>
            </a:r>
            <a:r>
              <a:rPr lang="en-US" baseline="0" dirty="0"/>
              <a:t> (se </a:t>
            </a:r>
            <a:r>
              <a:rPr lang="en-US" baseline="0" dirty="0" err="1"/>
              <a:t>desglasado</a:t>
            </a:r>
            <a:r>
              <a:rPr lang="en-US" baseline="0" dirty="0"/>
              <a:t> </a:t>
            </a:r>
            <a:r>
              <a:rPr lang="en-US" baseline="0" dirty="0" err="1"/>
              <a:t>según</a:t>
            </a:r>
            <a:r>
              <a:rPr lang="en-US" baseline="0" dirty="0"/>
              <a:t> </a:t>
            </a:r>
            <a:r>
              <a:rPr lang="en-US" baseline="0" dirty="0" err="1"/>
              <a:t>método</a:t>
            </a:r>
            <a:r>
              <a:rPr lang="en-US" baseline="0" dirty="0"/>
              <a:t> de </a:t>
            </a:r>
            <a:r>
              <a:rPr lang="en-US" baseline="0" dirty="0" err="1"/>
              <a:t>detección</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aseline="0" dirty="0"/>
              <a:t>    Una condición </a:t>
            </a:r>
            <a:r>
              <a:rPr lang="es-ES" baseline="0" dirty="0" err="1"/>
              <a:t>controllada</a:t>
            </a:r>
            <a:r>
              <a:rPr lang="es-ES" baseline="0" dirty="0"/>
              <a:t> para la hipertensión y el diabetes.</a:t>
            </a:r>
            <a:endParaRPr lang="es-ES" dirty="0"/>
          </a:p>
          <a:p>
            <a:pPr marL="0" marR="0" indent="0" algn="l" defTabSz="914400" rtl="0" eaLnBrk="1" fontAlgn="auto" latinLnBrk="0" hangingPunct="1">
              <a:lnSpc>
                <a:spcPct val="100000"/>
              </a:lnSpc>
              <a:spcBef>
                <a:spcPts val="0"/>
              </a:spcBef>
              <a:spcAft>
                <a:spcPts val="0"/>
              </a:spcAft>
              <a:buClrTx/>
              <a:buSzTx/>
              <a:buFontTx/>
              <a:buNone/>
              <a:tabLst/>
              <a:defRPr/>
            </a:pPr>
            <a:br>
              <a:rPr lang="es-ES" baseline="0" dirty="0"/>
            </a:br>
            <a:r>
              <a:rPr lang="es-ES" baseline="0" dirty="0" err="1"/>
              <a:t>Conización</a:t>
            </a:r>
            <a:r>
              <a:rPr lang="es-ES" baseline="0" dirty="0"/>
              <a:t>:  </a:t>
            </a:r>
            <a:r>
              <a:rPr lang="es-ES" baseline="0" dirty="0" err="1"/>
              <a:t>conización</a:t>
            </a:r>
            <a:r>
              <a:rPr lang="es-ES" baseline="0" dirty="0"/>
              <a:t> cervical se refiere a la escisión de una muestra de tejido en forma de cono de la membrana mucosa del cuello uterino.</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Crioterapia:  La crioterapia es el uso local o general de bajas temperaturas en la terapia médica. Se utiliza para tratar una variedad de daño tisular benigno y maligno, médicamente llamado “lesiones”.</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p>
          <a:p>
            <a:r>
              <a:rPr lang="en-US" sz="1200" b="0" i="0" kern="1200" dirty="0" err="1">
                <a:solidFill>
                  <a:schemeClr val="tx1"/>
                </a:solidFill>
                <a:effectLst/>
                <a:latin typeface="+mn-lt"/>
                <a:ea typeface="+mn-ea"/>
                <a:cs typeface="+mn-cs"/>
              </a:rPr>
              <a:t>Detección</a:t>
            </a:r>
            <a:r>
              <a:rPr lang="en-US" sz="1200" b="0" i="0" kern="1200" baseline="0" dirty="0">
                <a:solidFill>
                  <a:schemeClr val="tx1"/>
                </a:solidFill>
                <a:effectLst/>
                <a:latin typeface="+mn-lt"/>
                <a:ea typeface="+mn-ea"/>
                <a:cs typeface="+mn-cs"/>
              </a:rPr>
              <a:t> del cancer de </a:t>
            </a:r>
            <a:r>
              <a:rPr lang="en-US" sz="1200" b="0" i="0" kern="1200" baseline="0" dirty="0" err="1">
                <a:solidFill>
                  <a:schemeClr val="tx1"/>
                </a:solidFill>
                <a:effectLst/>
                <a:latin typeface="+mn-lt"/>
                <a:ea typeface="+mn-ea"/>
                <a:cs typeface="+mn-cs"/>
              </a:rPr>
              <a:t>cuello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uterino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hiptensión</a:t>
            </a:r>
            <a:r>
              <a:rPr lang="en-US" sz="1200" b="0" i="0" kern="1200" baseline="0" dirty="0">
                <a:solidFill>
                  <a:schemeClr val="tx1"/>
                </a:solidFill>
                <a:effectLst/>
                <a:latin typeface="+mn-lt"/>
                <a:ea typeface="+mn-ea"/>
                <a:cs typeface="+mn-cs"/>
              </a:rPr>
              <a:t>, y diabetes, son </a:t>
            </a:r>
            <a:r>
              <a:rPr lang="en-US" sz="1200" b="0" i="0" kern="1200" baseline="0" dirty="0" err="1">
                <a:solidFill>
                  <a:schemeClr val="tx1"/>
                </a:solidFill>
                <a:effectLst/>
                <a:latin typeface="+mn-lt"/>
                <a:ea typeface="+mn-ea"/>
                <a:cs typeface="+mn-cs"/>
              </a:rPr>
              <a:t>desglasados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según</a:t>
            </a:r>
            <a:r>
              <a:rPr lang="en-US" sz="1200" b="0" i="0" kern="1200" baseline="0" dirty="0">
                <a:solidFill>
                  <a:schemeClr val="tx1"/>
                </a:solidFill>
                <a:effectLst/>
                <a:latin typeface="+mn-lt"/>
                <a:ea typeface="+mn-ea"/>
                <a:cs typeface="+mn-cs"/>
              </a:rPr>
              <a:t> 3 </a:t>
            </a:r>
            <a:r>
              <a:rPr lang="en-US" sz="1200" b="0" i="0" kern="1200" baseline="0" dirty="0" err="1">
                <a:solidFill>
                  <a:schemeClr val="tx1"/>
                </a:solidFill>
                <a:effectLst/>
                <a:latin typeface="+mn-lt"/>
                <a:ea typeface="+mn-ea"/>
                <a:cs typeface="+mn-cs"/>
              </a:rPr>
              <a:t>categorías</a:t>
            </a:r>
            <a:r>
              <a:rPr lang="en-US" sz="1200" b="0" i="0" kern="1200" baseline="0" dirty="0">
                <a:solidFill>
                  <a:schemeClr val="tx1"/>
                </a:solidFill>
                <a:effectLst/>
                <a:latin typeface="+mn-lt"/>
                <a:ea typeface="+mn-ea"/>
                <a:cs typeface="+mn-cs"/>
              </a:rPr>
              <a:t> de </a:t>
            </a:r>
            <a:r>
              <a:rPr lang="en-US" sz="1200" b="0" i="0" kern="1200" baseline="0" dirty="0" err="1">
                <a:solidFill>
                  <a:schemeClr val="tx1"/>
                </a:solidFill>
                <a:effectLst/>
                <a:latin typeface="+mn-lt"/>
                <a:ea typeface="+mn-ea"/>
                <a:cs typeface="+mn-cs"/>
              </a:rPr>
              <a:t>edad</a:t>
            </a:r>
            <a:r>
              <a:rPr lang="en-US" sz="1200" b="0" i="0" kern="1200" baseline="0" dirty="0">
                <a:solidFill>
                  <a:schemeClr val="tx1"/>
                </a:solidFill>
                <a:effectLst/>
                <a:latin typeface="+mn-lt"/>
                <a:ea typeface="+mn-ea"/>
                <a:cs typeface="+mn-cs"/>
              </a:rPr>
              <a:t>, y </a:t>
            </a:r>
            <a:r>
              <a:rPr lang="en-US" sz="1200" b="0" i="0" kern="1200" baseline="0" dirty="0" err="1">
                <a:solidFill>
                  <a:schemeClr val="tx1"/>
                </a:solidFill>
                <a:effectLst/>
                <a:latin typeface="+mn-lt"/>
                <a:ea typeface="+mn-ea"/>
                <a:cs typeface="+mn-cs"/>
              </a:rPr>
              <a:t>otra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categoría</a:t>
            </a:r>
            <a:r>
              <a:rPr lang="en-US" sz="1200" b="0" i="0" kern="1200" baseline="0" dirty="0">
                <a:solidFill>
                  <a:schemeClr val="tx1"/>
                </a:solidFill>
                <a:effectLst/>
                <a:latin typeface="+mn-lt"/>
                <a:ea typeface="+mn-ea"/>
                <a:cs typeface="+mn-cs"/>
              </a:rPr>
              <a:t> para </a:t>
            </a:r>
            <a:r>
              <a:rPr lang="en-US" sz="1200" b="0" i="0" kern="1200" baseline="0" dirty="0" err="1">
                <a:solidFill>
                  <a:schemeClr val="tx1"/>
                </a:solidFill>
                <a:effectLst/>
                <a:latin typeface="+mn-lt"/>
                <a:ea typeface="+mn-ea"/>
                <a:cs typeface="+mn-cs"/>
              </a:rPr>
              <a:t>edad</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desconocido</a:t>
            </a:r>
            <a:r>
              <a:rPr lang="en-US" sz="1200" b="0" i="0" kern="1200" baseline="0" dirty="0">
                <a:solidFill>
                  <a:schemeClr val="tx1"/>
                </a:solidFill>
                <a:effectLst/>
                <a:latin typeface="+mn-lt"/>
                <a:ea typeface="+mn-ea"/>
                <a:cs typeface="+mn-cs"/>
              </a:rPr>
              <a:t>.</a:t>
            </a:r>
          </a:p>
          <a:p>
            <a:endParaRPr lang="es-ES" dirty="0"/>
          </a:p>
          <a:p>
            <a:r>
              <a:rPr lang="es-ES" dirty="0"/>
              <a:t>Se han añadido:</a:t>
            </a:r>
          </a:p>
          <a:p>
            <a:r>
              <a:rPr lang="es-ES" baseline="0" dirty="0"/>
              <a:t>             Detección de h</a:t>
            </a:r>
            <a:r>
              <a:rPr lang="es-ES" dirty="0"/>
              <a:t>ipertensión </a:t>
            </a:r>
            <a:br>
              <a:rPr lang="es-ES" dirty="0"/>
            </a:br>
            <a:r>
              <a:rPr lang="es-ES" baseline="0" dirty="0"/>
              <a:t>             </a:t>
            </a:r>
            <a:r>
              <a:rPr lang="es-ES" baseline="0" dirty="0" err="1"/>
              <a:t>Deteccion</a:t>
            </a:r>
            <a:r>
              <a:rPr lang="es-ES" baseline="0" dirty="0"/>
              <a:t> de </a:t>
            </a:r>
            <a:r>
              <a:rPr lang="es-ES" dirty="0"/>
              <a:t>Diabetes tipo 2</a:t>
            </a:r>
          </a:p>
          <a:p>
            <a:r>
              <a:rPr lang="es-ES" dirty="0"/>
              <a:t>            </a:t>
            </a:r>
            <a:r>
              <a:rPr lang="es-ES" baseline="0" dirty="0"/>
              <a:t> Diagnosis de hipertensión y Diabetes tipo 2</a:t>
            </a:r>
            <a:endParaRPr lang="es-ES" dirty="0"/>
          </a:p>
          <a:p>
            <a:endParaRPr lang="en-US" dirty="0"/>
          </a:p>
          <a:p>
            <a:r>
              <a:rPr lang="es-ES" dirty="0"/>
              <a:t>*La Diabetes gestacional se ha incluido en el módulo sobre Manejo integrado de casos</a:t>
            </a:r>
          </a:p>
          <a:p>
            <a:pPr marL="0" marR="0" indent="0" algn="l" defTabSz="914400" rtl="0" eaLnBrk="0" fontAlgn="base" latinLnBrk="0" hangingPunct="0">
              <a:lnSpc>
                <a:spcPct val="100000"/>
              </a:lnSpc>
              <a:spcBef>
                <a:spcPct val="30000"/>
              </a:spcBef>
              <a:spcAft>
                <a:spcPct val="0"/>
              </a:spcAft>
              <a:buClrTx/>
              <a:buSzTx/>
              <a:buFontTx/>
              <a:buNone/>
              <a:tabLst/>
              <a:defRPr/>
            </a:pPr>
            <a:r>
              <a:rPr lang="es-ES" dirty="0"/>
              <a:t>*Se han suprimido los siguientes desgloses para el cáncer de cuello uterino (aunque es posible que se sigan exigiendo a escala del sistema nacional de información)   </a:t>
            </a:r>
          </a:p>
          <a:p>
            <a:r>
              <a:rPr lang="es-ES" dirty="0"/>
              <a:t>*Se ha suprimido el estado de detección (primera vez frente a repetición)</a:t>
            </a:r>
          </a:p>
          <a:p>
            <a:r>
              <a:rPr lang="es-ES" dirty="0"/>
              <a:t>*Se ha suprimido la ubicación fija frente a móvil</a:t>
            </a:r>
          </a:p>
          <a:p>
            <a:r>
              <a:rPr lang="es-ES" dirty="0"/>
              <a:t>*Se ha suprimido la detección según el estado del VIH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*Se ha condensado la categoría etaria para alinearse con la versión anterior</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19</a:t>
            </a:fld>
            <a:endParaRPr lang="en-US"/>
          </a:p>
        </p:txBody>
      </p:sp>
    </p:spTree>
    <p:extLst>
      <p:ext uri="{BB962C8B-B14F-4D97-AF65-F5344CB8AC3E}">
        <p14:creationId xmlns:p14="http://schemas.microsoft.com/office/powerpoint/2010/main" val="193887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PPrE</a:t>
            </a:r>
            <a:r>
              <a:rPr lang="en-US" baseline="0" dirty="0"/>
              <a:t>:  </a:t>
            </a:r>
            <a:r>
              <a:rPr lang="en-US" baseline="0" dirty="0" err="1"/>
              <a:t>Profilaxis</a:t>
            </a:r>
            <a:r>
              <a:rPr lang="en-US" baseline="0" dirty="0"/>
              <a:t> </a:t>
            </a:r>
            <a:r>
              <a:rPr lang="en-US" baseline="0" dirty="0" err="1"/>
              <a:t>preexposici</a:t>
            </a:r>
            <a:r>
              <a:rPr lang="es-ES" baseline="0" dirty="0" err="1"/>
              <a:t>ón</a:t>
            </a:r>
            <a:r>
              <a:rPr lang="es-ES" baseline="0" dirty="0"/>
              <a:t> es una forma para personas que no tienen el VIH pero que corren un riesgo sustancial de prevenir la infección por el VIH tomando un píldora cada día.</a:t>
            </a:r>
            <a:endParaRPr lang="en-US" dirty="0"/>
          </a:p>
          <a:p>
            <a:endParaRPr lang="en-US" dirty="0"/>
          </a:p>
          <a:p>
            <a:r>
              <a:rPr lang="en-US" dirty="0"/>
              <a:t>TARV y </a:t>
            </a:r>
            <a:r>
              <a:rPr lang="en-US" dirty="0" err="1"/>
              <a:t>PPrE</a:t>
            </a:r>
            <a:r>
              <a:rPr lang="en-US" baseline="0" dirty="0"/>
              <a:t> </a:t>
            </a:r>
            <a:r>
              <a:rPr lang="en-US" baseline="0" dirty="0" err="1"/>
              <a:t>solamente</a:t>
            </a:r>
            <a:r>
              <a:rPr lang="en-US" baseline="0" dirty="0"/>
              <a:t> register </a:t>
            </a:r>
            <a:r>
              <a:rPr lang="en-US" baseline="0" dirty="0" err="1"/>
              <a:t>clientes</a:t>
            </a:r>
            <a:r>
              <a:rPr lang="en-US" baseline="0" dirty="0"/>
              <a:t> que </a:t>
            </a:r>
            <a:r>
              <a:rPr lang="en-US" baseline="0" dirty="0" err="1"/>
              <a:t>reciben</a:t>
            </a:r>
            <a:r>
              <a:rPr lang="en-US" baseline="0" dirty="0"/>
              <a:t> </a:t>
            </a:r>
            <a:r>
              <a:rPr lang="en-US" baseline="0" dirty="0" err="1"/>
              <a:t>servicios</a:t>
            </a:r>
            <a:r>
              <a:rPr lang="en-US" baseline="0" dirty="0"/>
              <a:t> de PSI.</a:t>
            </a:r>
            <a:endParaRPr lang="en-US" dirty="0"/>
          </a:p>
          <a:p>
            <a:r>
              <a:rPr lang="en-US" dirty="0" err="1"/>
              <a:t>Referencias</a:t>
            </a:r>
            <a:r>
              <a:rPr lang="en-US" dirty="0"/>
              <a:t> </a:t>
            </a:r>
            <a:r>
              <a:rPr lang="en-US" dirty="0" err="1"/>
              <a:t>monitoreadas</a:t>
            </a:r>
            <a:r>
              <a:rPr lang="en-US" dirty="0"/>
              <a:t> para TARV</a:t>
            </a:r>
            <a:r>
              <a:rPr lang="en-US" baseline="0" dirty="0"/>
              <a:t> y </a:t>
            </a:r>
            <a:r>
              <a:rPr lang="en-US" baseline="0" dirty="0" err="1"/>
              <a:t>PPrE</a:t>
            </a:r>
            <a:r>
              <a:rPr lang="en-US" baseline="0" dirty="0"/>
              <a:t> </a:t>
            </a:r>
            <a:r>
              <a:rPr lang="en-US" baseline="0" dirty="0" err="1"/>
              <a:t>deben</a:t>
            </a:r>
            <a:r>
              <a:rPr lang="en-US" baseline="0" dirty="0"/>
              <a:t> </a:t>
            </a:r>
            <a:r>
              <a:rPr lang="en-US" baseline="0" dirty="0" err="1"/>
              <a:t>estar</a:t>
            </a:r>
            <a:r>
              <a:rPr lang="en-US" baseline="0" dirty="0"/>
              <a:t> </a:t>
            </a:r>
            <a:r>
              <a:rPr lang="en-US" baseline="0" dirty="0" err="1"/>
              <a:t>registrados</a:t>
            </a:r>
            <a:r>
              <a:rPr lang="en-US" baseline="0" dirty="0"/>
              <a:t> </a:t>
            </a:r>
            <a:r>
              <a:rPr lang="en-US" baseline="0" dirty="0" err="1"/>
              <a:t>en</a:t>
            </a:r>
            <a:r>
              <a:rPr lang="en-US" baseline="0" dirty="0"/>
              <a:t> el modulo de </a:t>
            </a:r>
            <a:r>
              <a:rPr lang="en-US" baseline="0" dirty="0" err="1"/>
              <a:t>referecias</a:t>
            </a:r>
            <a:r>
              <a:rPr lang="en-US" baseline="0" dirty="0"/>
              <a:t> </a:t>
            </a:r>
            <a:r>
              <a:rPr lang="en-US" baseline="0" dirty="0" err="1"/>
              <a:t>reales</a:t>
            </a:r>
            <a:r>
              <a:rPr lang="en-US" baseline="0" dirty="0"/>
              <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 ha </a:t>
            </a:r>
            <a:r>
              <a:rPr lang="en-US" dirty="0" err="1"/>
              <a:t>añadido</a:t>
            </a:r>
            <a:r>
              <a:rPr lang="en-US" baseline="0" dirty="0"/>
              <a:t> </a:t>
            </a:r>
            <a:r>
              <a:rPr lang="en-US" baseline="0" dirty="0" err="1"/>
              <a:t>en</a:t>
            </a:r>
            <a:r>
              <a:rPr lang="en-US" baseline="0" dirty="0"/>
              <a:t> TARVÑ</a:t>
            </a:r>
            <a:endParaRPr lang="en-US" dirty="0"/>
          </a:p>
          <a:p>
            <a:pPr lvl="1"/>
            <a:r>
              <a:rPr lang="es-ES" dirty="0"/>
              <a:t>Clientes que comienzan a recibir TARV </a:t>
            </a:r>
            <a:r>
              <a:rPr lang="en-US" dirty="0"/>
              <a:t>(</a:t>
            </a:r>
            <a:r>
              <a:rPr lang="en-US" dirty="0" err="1"/>
              <a:t>TX_New</a:t>
            </a:r>
            <a:r>
              <a:rPr lang="en-US" dirty="0"/>
              <a:t>)</a:t>
            </a:r>
          </a:p>
          <a:p>
            <a:pPr lvl="1"/>
            <a:r>
              <a:rPr lang="en-US" dirty="0" err="1"/>
              <a:t>Clientes</a:t>
            </a:r>
            <a:r>
              <a:rPr lang="en-US" dirty="0"/>
              <a:t> que </a:t>
            </a:r>
            <a:r>
              <a:rPr lang="en-US" dirty="0" err="1"/>
              <a:t>reciben</a:t>
            </a:r>
            <a:r>
              <a:rPr lang="en-US" dirty="0"/>
              <a:t> </a:t>
            </a:r>
            <a:r>
              <a:rPr lang="en-US" dirty="0" err="1"/>
              <a:t>actualmente</a:t>
            </a:r>
            <a:r>
              <a:rPr lang="en-US" dirty="0"/>
              <a:t> TARV </a:t>
            </a:r>
            <a:r>
              <a:rPr lang="en-US" dirty="0"/>
              <a:t>(TX_CURR)</a:t>
            </a:r>
          </a:p>
          <a:p>
            <a:pPr lvl="1"/>
            <a:r>
              <a:rPr lang="es-ES" dirty="0"/>
              <a:t>Clientes que se sabe están vivos y recibiendo tratamiento luego de 12 meses de iniciar la TARV </a:t>
            </a:r>
            <a:r>
              <a:rPr lang="en-US" dirty="0"/>
              <a:t>(TX_RET)</a:t>
            </a:r>
          </a:p>
          <a:p>
            <a:endParaRPr lang="en-US" dirty="0"/>
          </a:p>
          <a:p>
            <a:r>
              <a:rPr lang="en-US" dirty="0" err="1"/>
              <a:t>Aquí</a:t>
            </a:r>
            <a:r>
              <a:rPr lang="en-US" baseline="0" dirty="0"/>
              <a:t> se </a:t>
            </a:r>
            <a:r>
              <a:rPr lang="en-US" baseline="0" dirty="0" err="1"/>
              <a:t>puede</a:t>
            </a:r>
            <a:r>
              <a:rPr lang="en-US" baseline="0" dirty="0"/>
              <a:t> </a:t>
            </a:r>
            <a:r>
              <a:rPr lang="en-US" baseline="0" dirty="0" err="1"/>
              <a:t>ver</a:t>
            </a:r>
            <a:r>
              <a:rPr lang="en-US" baseline="0" dirty="0"/>
              <a:t> que </a:t>
            </a:r>
            <a:r>
              <a:rPr lang="en-US" baseline="0" dirty="0" err="1"/>
              <a:t>los</a:t>
            </a:r>
            <a:r>
              <a:rPr lang="en-US" baseline="0" dirty="0"/>
              <a:t> </a:t>
            </a:r>
            <a:r>
              <a:rPr lang="en-US" baseline="0" dirty="0" err="1"/>
              <a:t>clientes</a:t>
            </a:r>
            <a:r>
              <a:rPr lang="en-US" baseline="0" dirty="0"/>
              <a:t> son </a:t>
            </a:r>
            <a:r>
              <a:rPr lang="en-US" baseline="0" dirty="0" err="1"/>
              <a:t>registrados</a:t>
            </a:r>
            <a:r>
              <a:rPr lang="en-US" baseline="0" dirty="0"/>
              <a:t> </a:t>
            </a:r>
            <a:r>
              <a:rPr lang="en-US" baseline="0" dirty="0" err="1"/>
              <a:t>según</a:t>
            </a:r>
            <a:r>
              <a:rPr lang="en-US" baseline="0" dirty="0"/>
              <a:t> </a:t>
            </a:r>
            <a:r>
              <a:rPr lang="en-US" baseline="0" dirty="0" err="1"/>
              <a:t>tipo</a:t>
            </a:r>
            <a:r>
              <a:rPr lang="en-US" baseline="0" dirty="0"/>
              <a:t> de canal, que no ha </a:t>
            </a:r>
            <a:r>
              <a:rPr lang="en-US" baseline="0" dirty="0" err="1"/>
              <a:t>cambiado</a:t>
            </a:r>
            <a:r>
              <a:rPr lang="en-US" baseline="0" dirty="0"/>
              <a:t>, y </a:t>
            </a:r>
            <a:r>
              <a:rPr lang="en-US" baseline="0" dirty="0" err="1"/>
              <a:t>incluye</a:t>
            </a:r>
            <a:r>
              <a:rPr lang="en-US" baseline="0" dirty="0"/>
              <a:t> </a:t>
            </a:r>
            <a:r>
              <a:rPr lang="en-US" sz="1200" b="0" i="0" u="none" strike="noStrike" kern="1200" baseline="0" dirty="0" err="1">
                <a:solidFill>
                  <a:schemeClr val="tx1"/>
                </a:solidFill>
                <a:effectLst/>
                <a:latin typeface="Times" pitchFamily="27" charset="0"/>
                <a:ea typeface="+mn-ea"/>
                <a:cs typeface="+mn-cs"/>
              </a:rPr>
              <a:t>e</a:t>
            </a:r>
            <a:r>
              <a:rPr lang="en-US" sz="1200" b="0" i="0" u="none" strike="noStrike" kern="1200" dirty="0" err="1">
                <a:solidFill>
                  <a:schemeClr val="tx1"/>
                </a:solidFill>
                <a:effectLst/>
                <a:latin typeface="Times" pitchFamily="27" charset="0"/>
                <a:ea typeface="+mn-ea"/>
                <a:cs typeface="+mn-cs"/>
              </a:rPr>
              <a:t>stablecimiento</a:t>
            </a:r>
            <a:r>
              <a:rPr lang="en-US" sz="1200" b="0" i="0" u="none" strike="noStrike" kern="1200" dirty="0">
                <a:solidFill>
                  <a:schemeClr val="tx1"/>
                </a:solidFill>
                <a:effectLst/>
                <a:latin typeface="Times" pitchFamily="27" charset="0"/>
                <a:ea typeface="+mn-ea"/>
                <a:cs typeface="+mn-cs"/>
              </a:rPr>
              <a:t> </a:t>
            </a:r>
            <a:r>
              <a:rPr lang="en-US" sz="1200" b="0" i="0" u="none" strike="noStrike" kern="1200" dirty="0" err="1">
                <a:solidFill>
                  <a:schemeClr val="tx1"/>
                </a:solidFill>
                <a:effectLst/>
                <a:latin typeface="Times" pitchFamily="27" charset="0"/>
                <a:ea typeface="+mn-ea"/>
                <a:cs typeface="+mn-cs"/>
              </a:rPr>
              <a:t>franquiciado</a:t>
            </a:r>
            <a:r>
              <a:rPr lang="en-US" sz="1200" b="0" i="0" u="none" strike="noStrike" kern="1200" dirty="0">
                <a:solidFill>
                  <a:schemeClr val="tx1"/>
                </a:solidFill>
                <a:effectLst/>
                <a:latin typeface="Times" pitchFamily="27" charset="0"/>
                <a:ea typeface="+mn-ea"/>
                <a:cs typeface="+mn-cs"/>
              </a:rPr>
              <a:t>, socio </a:t>
            </a:r>
            <a:r>
              <a:rPr lang="en-US" sz="1200" b="0" i="0" u="none" strike="noStrike" kern="1200" dirty="0" err="1">
                <a:solidFill>
                  <a:schemeClr val="tx1"/>
                </a:solidFill>
                <a:effectLst/>
                <a:latin typeface="Times" pitchFamily="27" charset="0"/>
                <a:ea typeface="+mn-ea"/>
                <a:cs typeface="+mn-cs"/>
              </a:rPr>
              <a:t>en</a:t>
            </a:r>
            <a:r>
              <a:rPr lang="en-US" sz="1200" b="0" i="0" u="none" strike="noStrike" kern="1200" dirty="0">
                <a:solidFill>
                  <a:schemeClr val="tx1"/>
                </a:solidFill>
                <a:effectLst/>
                <a:latin typeface="Times" pitchFamily="27" charset="0"/>
                <a:ea typeface="+mn-ea"/>
                <a:cs typeface="+mn-cs"/>
              </a:rPr>
              <a:t> </a:t>
            </a:r>
            <a:r>
              <a:rPr lang="es-ES" sz="1200" b="0" i="0" u="none" strike="noStrike" kern="1200" dirty="0">
                <a:solidFill>
                  <a:schemeClr val="tx1"/>
                </a:solidFill>
                <a:effectLst/>
                <a:latin typeface="Times" pitchFamily="27" charset="0"/>
                <a:ea typeface="+mn-ea"/>
                <a:cs typeface="+mn-cs"/>
              </a:rPr>
              <a:t>la prestación de servicios, y prestación directa de servicios por PSI.</a:t>
            </a:r>
          </a:p>
          <a:p>
            <a:endParaRPr lang="en-US" baseline="0" dirty="0"/>
          </a:p>
          <a:p>
            <a:r>
              <a:rPr lang="en-US" sz="1200" b="0" i="0" u="none" strike="noStrike" kern="1200" baseline="0" dirty="0" err="1">
                <a:solidFill>
                  <a:schemeClr val="tx1"/>
                </a:solidFill>
                <a:effectLst/>
                <a:latin typeface="Times" pitchFamily="27" charset="0"/>
                <a:ea typeface="+mn-ea"/>
                <a:cs typeface="+mn-cs"/>
              </a:rPr>
              <a:t>E</a:t>
            </a:r>
            <a:r>
              <a:rPr lang="en-US" sz="1200" b="0" i="0" u="none" strike="noStrike" kern="1200" dirty="0" err="1">
                <a:solidFill>
                  <a:schemeClr val="tx1"/>
                </a:solidFill>
                <a:effectLst/>
                <a:latin typeface="Times" pitchFamily="27" charset="0"/>
                <a:ea typeface="+mn-ea"/>
                <a:cs typeface="+mn-cs"/>
              </a:rPr>
              <a:t>stablecimiento</a:t>
            </a:r>
            <a:r>
              <a:rPr lang="en-US" sz="1200" b="0" i="0" u="none" strike="noStrike" kern="1200" dirty="0">
                <a:solidFill>
                  <a:schemeClr val="tx1"/>
                </a:solidFill>
                <a:effectLst/>
                <a:latin typeface="Times" pitchFamily="27" charset="0"/>
                <a:ea typeface="+mn-ea"/>
                <a:cs typeface="+mn-cs"/>
              </a:rPr>
              <a:t> </a:t>
            </a:r>
            <a:r>
              <a:rPr lang="en-US" sz="1200" b="0" i="0" u="none" strike="noStrike" kern="1200" dirty="0" err="1">
                <a:solidFill>
                  <a:schemeClr val="tx1"/>
                </a:solidFill>
                <a:effectLst/>
                <a:latin typeface="Times" pitchFamily="27" charset="0"/>
                <a:ea typeface="+mn-ea"/>
                <a:cs typeface="+mn-cs"/>
              </a:rPr>
              <a:t>franquiciado</a:t>
            </a:r>
            <a:r>
              <a:rPr lang="en-US" sz="1200" b="0" i="0" u="none" strike="noStrike" kern="1200" dirty="0">
                <a:solidFill>
                  <a:schemeClr val="tx1"/>
                </a:solidFill>
                <a:effectLst/>
                <a:latin typeface="Times" pitchFamily="27" charset="0"/>
                <a:ea typeface="+mn-ea"/>
                <a:cs typeface="+mn-cs"/>
              </a:rPr>
              <a:t>:</a:t>
            </a:r>
            <a:r>
              <a:rPr lang="en-US" sz="1200" b="0" i="0" u="none" strike="noStrike" kern="1200" baseline="0" dirty="0">
                <a:solidFill>
                  <a:schemeClr val="tx1"/>
                </a:solidFill>
                <a:effectLst/>
                <a:latin typeface="Times" pitchFamily="27" charset="0"/>
                <a:ea typeface="+mn-ea"/>
                <a:cs typeface="+mn-cs"/>
              </a:rPr>
              <a:t>  </a:t>
            </a:r>
            <a:r>
              <a:rPr lang="es-ES" sz="1200" b="0" i="0" kern="1200" dirty="0">
                <a:solidFill>
                  <a:schemeClr val="tx1"/>
                </a:solidFill>
                <a:effectLst/>
                <a:latin typeface="Times" pitchFamily="27" charset="0"/>
                <a:ea typeface="+mn-ea"/>
                <a:cs typeface="+mn-cs"/>
              </a:rPr>
              <a:t>Un profesional de la salud vinculado a través de acuerdos contractuales con PSI para proporcionar servicios socialmente beneficiosos de una calidad especificada bajo una marca común. Por ejemplo, </a:t>
            </a:r>
            <a:r>
              <a:rPr lang="es-ES" sz="1200" b="0" i="0" kern="1200" dirty="0" err="1">
                <a:solidFill>
                  <a:schemeClr val="tx1"/>
                </a:solidFill>
                <a:effectLst/>
                <a:latin typeface="Times" pitchFamily="27" charset="0"/>
                <a:ea typeface="+mn-ea"/>
                <a:cs typeface="+mn-cs"/>
              </a:rPr>
              <a:t>Sun</a:t>
            </a:r>
            <a:r>
              <a:rPr lang="es-ES" sz="1200" b="0" i="0" kern="1200" dirty="0">
                <a:solidFill>
                  <a:schemeClr val="tx1"/>
                </a:solidFill>
                <a:effectLst/>
                <a:latin typeface="Times" pitchFamily="27" charset="0"/>
                <a:ea typeface="+mn-ea"/>
                <a:cs typeface="+mn-cs"/>
              </a:rPr>
              <a:t> </a:t>
            </a:r>
            <a:r>
              <a:rPr lang="es-ES" sz="1200" b="0" i="0" kern="1200" dirty="0" err="1">
                <a:solidFill>
                  <a:schemeClr val="tx1"/>
                </a:solidFill>
                <a:effectLst/>
                <a:latin typeface="Times" pitchFamily="27" charset="0"/>
                <a:ea typeface="+mn-ea"/>
                <a:cs typeface="+mn-cs"/>
              </a:rPr>
              <a:t>Quality</a:t>
            </a:r>
            <a:r>
              <a:rPr lang="es-ES" sz="1200" b="0" i="0" kern="1200" dirty="0">
                <a:solidFill>
                  <a:schemeClr val="tx1"/>
                </a:solidFill>
                <a:effectLst/>
                <a:latin typeface="Times" pitchFamily="27" charset="0"/>
                <a:ea typeface="+mn-ea"/>
                <a:cs typeface="+mn-cs"/>
              </a:rPr>
              <a:t> Network</a:t>
            </a:r>
          </a:p>
          <a:p>
            <a:endParaRPr lang="es-ES" sz="1200" b="0" i="0" kern="1200" dirty="0">
              <a:solidFill>
                <a:schemeClr val="tx1"/>
              </a:solidFill>
              <a:effectLst/>
              <a:latin typeface="Times" pitchFamily="27" charset="0"/>
              <a:ea typeface="+mn-ea"/>
              <a:cs typeface="+mn-cs"/>
            </a:endParaRPr>
          </a:p>
          <a:p>
            <a:r>
              <a:rPr lang="en-US" sz="1200" b="0" i="0" u="none" strike="noStrike" kern="1200" dirty="0">
                <a:solidFill>
                  <a:schemeClr val="tx1"/>
                </a:solidFill>
                <a:effectLst/>
                <a:latin typeface="Times" pitchFamily="27" charset="0"/>
                <a:ea typeface="+mn-ea"/>
                <a:cs typeface="+mn-cs"/>
              </a:rPr>
              <a:t>Socio </a:t>
            </a:r>
            <a:r>
              <a:rPr lang="en-US" sz="1200" b="0" i="0" u="none" strike="noStrike" kern="1200" dirty="0" err="1">
                <a:solidFill>
                  <a:schemeClr val="tx1"/>
                </a:solidFill>
                <a:effectLst/>
                <a:latin typeface="Times" pitchFamily="27" charset="0"/>
                <a:ea typeface="+mn-ea"/>
                <a:cs typeface="+mn-cs"/>
              </a:rPr>
              <a:t>en</a:t>
            </a:r>
            <a:r>
              <a:rPr lang="en-US" sz="1200" b="0" i="0" u="none" strike="noStrike" kern="1200" dirty="0">
                <a:solidFill>
                  <a:schemeClr val="tx1"/>
                </a:solidFill>
                <a:effectLst/>
                <a:latin typeface="Times" pitchFamily="27" charset="0"/>
                <a:ea typeface="+mn-ea"/>
                <a:cs typeface="+mn-cs"/>
              </a:rPr>
              <a:t> </a:t>
            </a:r>
            <a:r>
              <a:rPr lang="es-ES" sz="1200" b="0" i="0" u="none" strike="noStrike" kern="1200" dirty="0">
                <a:solidFill>
                  <a:schemeClr val="tx1"/>
                </a:solidFill>
                <a:effectLst/>
                <a:latin typeface="Times" pitchFamily="27" charset="0"/>
                <a:ea typeface="+mn-ea"/>
                <a:cs typeface="+mn-cs"/>
              </a:rPr>
              <a:t>la prestación de servicio:</a:t>
            </a:r>
            <a:r>
              <a:rPr lang="es-ES" sz="1200" b="0" i="0" u="none" strike="noStrike" kern="1200" baseline="0" dirty="0">
                <a:solidFill>
                  <a:schemeClr val="tx1"/>
                </a:solidFill>
                <a:effectLst/>
                <a:latin typeface="Times" pitchFamily="27" charset="0"/>
                <a:ea typeface="+mn-ea"/>
                <a:cs typeface="+mn-cs"/>
              </a:rPr>
              <a:t>  </a:t>
            </a:r>
            <a:r>
              <a:rPr lang="es-ES" sz="1200" b="0" i="0" kern="1200" dirty="0">
                <a:solidFill>
                  <a:schemeClr val="tx1"/>
                </a:solidFill>
                <a:effectLst/>
                <a:latin typeface="+mn-lt"/>
                <a:ea typeface="+mn-ea"/>
                <a:cs typeface="+mn-cs"/>
              </a:rPr>
              <a:t>Cumple con los criterios de participación significativa para la prestación de servicios, pero no cumple con los criterios para ser miembro de la franquicia. Esto podría incluir a los proveedores de servicios que no operan fuera de los centros de salud, como los trabajadores de salud comunitaria.</a:t>
            </a:r>
          </a:p>
          <a:p>
            <a:endParaRPr lang="es-ES" sz="1200" b="0" i="0" kern="1200" dirty="0">
              <a:solidFill>
                <a:schemeClr val="tx1"/>
              </a:solidFill>
              <a:effectLst/>
              <a:latin typeface="+mn-lt"/>
              <a:ea typeface="+mn-ea"/>
              <a:cs typeface="+mn-cs"/>
            </a:endParaRPr>
          </a:p>
          <a:p>
            <a:r>
              <a:rPr lang="es-ES" sz="1200" b="0" i="0" u="none" strike="noStrike" kern="1200" dirty="0">
                <a:solidFill>
                  <a:schemeClr val="tx1"/>
                </a:solidFill>
                <a:effectLst/>
                <a:latin typeface="Times" pitchFamily="27" charset="0"/>
                <a:ea typeface="+mn-ea"/>
                <a:cs typeface="+mn-cs"/>
              </a:rPr>
              <a:t>Prestación directa de servicios por PSI</a:t>
            </a:r>
            <a:r>
              <a:rPr lang="en-US" sz="1200" b="0" i="0" kern="120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Una instalación que opera bajo la gestión de la PSI, cumpliendo así los criterios para una participación significativa</a:t>
            </a:r>
            <a:r>
              <a:rPr lang="en-US" sz="1200" b="0" i="0" kern="1200" dirty="0">
                <a:solidFill>
                  <a:schemeClr val="tx1"/>
                </a:solidFill>
                <a:effectLst/>
                <a:latin typeface="+mn-lt"/>
                <a:ea typeface="+mn-ea"/>
                <a:cs typeface="+mn-cs"/>
              </a:rPr>
              <a:t>.</a:t>
            </a:r>
            <a:endParaRPr lang="en-US" dirty="0"/>
          </a:p>
          <a:p>
            <a:r>
              <a:rPr lang="en-US" dirty="0"/>
              <a:t>https://helppsi.zendesk.com/hc/en-us/articles/201828196-Common-Data-Element-Definitions</a:t>
            </a:r>
          </a:p>
          <a:p>
            <a:endParaRPr lang="en-US" dirty="0"/>
          </a:p>
          <a:p>
            <a:r>
              <a:rPr lang="en-US" dirty="0" err="1"/>
              <a:t>PPrE</a:t>
            </a:r>
            <a:r>
              <a:rPr lang="en-US"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err="1"/>
              <a:t>Usuarios</a:t>
            </a:r>
            <a:r>
              <a:rPr lang="en-US" dirty="0"/>
              <a:t> </a:t>
            </a:r>
            <a:r>
              <a:rPr lang="en-US" dirty="0" err="1"/>
              <a:t>actuales</a:t>
            </a:r>
            <a:r>
              <a:rPr lang="en-US" dirty="0"/>
              <a:t> de </a:t>
            </a:r>
            <a:r>
              <a:rPr lang="en-US" dirty="0" err="1"/>
              <a:t>PPrE</a:t>
            </a:r>
            <a:r>
              <a:rPr lang="en-US" dirty="0"/>
              <a:t>: </a:t>
            </a:r>
            <a:r>
              <a:rPr lang="en-US" dirty="0" err="1"/>
              <a:t>Diferente</a:t>
            </a:r>
            <a:r>
              <a:rPr lang="en-US" baseline="0" dirty="0"/>
              <a:t> de la </a:t>
            </a:r>
            <a:r>
              <a:rPr lang="en-US" baseline="0" dirty="0" err="1"/>
              <a:t>definición</a:t>
            </a:r>
            <a:r>
              <a:rPr lang="en-US" baseline="0" dirty="0"/>
              <a:t> de PEPFAR (</a:t>
            </a:r>
            <a:r>
              <a:rPr lang="en-US" baseline="0" dirty="0" err="1"/>
              <a:t>nuevos</a:t>
            </a:r>
            <a:r>
              <a:rPr lang="en-US" baseline="0" dirty="0"/>
              <a:t> </a:t>
            </a:r>
            <a:r>
              <a:rPr lang="en-US" baseline="0" dirty="0" err="1"/>
              <a:t>usarios</a:t>
            </a:r>
            <a:r>
              <a:rPr lang="en-US" baseline="0" dirty="0"/>
              <a:t>)</a:t>
            </a:r>
            <a:r>
              <a:rPr lang="en-US" dirty="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Times" pitchFamily="27" charset="0"/>
                <a:ea typeface="+mn-ea"/>
                <a:cs typeface="+mn-cs"/>
              </a:rPr>
              <a:t>Cantidad de usuarios de </a:t>
            </a:r>
            <a:r>
              <a:rPr lang="es-ES" sz="1200" b="0" i="0" u="none" strike="noStrike" kern="1200" dirty="0" err="1">
                <a:solidFill>
                  <a:schemeClr val="tx1"/>
                </a:solidFill>
                <a:effectLst/>
                <a:latin typeface="Times" pitchFamily="27" charset="0"/>
                <a:ea typeface="+mn-ea"/>
                <a:cs typeface="+mn-cs"/>
              </a:rPr>
              <a:t>PPrE</a:t>
            </a:r>
            <a:r>
              <a:rPr lang="en-US" baseline="0" dirty="0"/>
              <a:t>: </a:t>
            </a:r>
            <a:r>
              <a:rPr lang="en-US" baseline="0" dirty="0" err="1"/>
              <a:t>usuarios</a:t>
            </a:r>
            <a:r>
              <a:rPr lang="en-US" baseline="0" dirty="0"/>
              <a:t> </a:t>
            </a:r>
            <a:r>
              <a:rPr lang="en-US" baseline="0" dirty="0" err="1"/>
              <a:t>actuales</a:t>
            </a:r>
            <a:r>
              <a:rPr lang="en-US" baseline="0" dirty="0"/>
              <a:t> de </a:t>
            </a:r>
            <a:r>
              <a:rPr lang="en-US" baseline="0" dirty="0" err="1"/>
              <a:t>PPrE</a:t>
            </a:r>
            <a:r>
              <a:rPr lang="en-US" baseline="0" dirty="0"/>
              <a:t>. </a:t>
            </a:r>
            <a:r>
              <a:rPr lang="es-ES" dirty="0"/>
              <a:t>Los miembros de la red deben llevar un seguimiento de los clientes que han recibido </a:t>
            </a:r>
            <a:r>
              <a:rPr lang="es-ES" dirty="0" err="1"/>
              <a:t>PPrE</a:t>
            </a:r>
            <a:r>
              <a:rPr lang="es-ES" dirty="0"/>
              <a:t> y de la fecha de visita de seguimiento. Los clientes que vuelven a una cita de seguimiento programada seguirán contándose como "usuarios </a:t>
            </a:r>
            <a:r>
              <a:rPr lang="es-ES" dirty="0" err="1"/>
              <a:t>PPrE</a:t>
            </a:r>
            <a:r>
              <a:rPr lang="es-ES" dirty="0"/>
              <a:t>", mientras que los que faltan a la cita serán retirados del registro. Los clientes que no vuelven a la visita de seguimiento no pueden seguir contándose como "usuarios </a:t>
            </a:r>
            <a:r>
              <a:rPr lang="es-ES" dirty="0" err="1"/>
              <a:t>PPrE</a:t>
            </a:r>
            <a:r>
              <a:rPr lang="es-ES" dirty="0"/>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s-ES" baseline="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r>
              <a:rPr lang="es-ES" dirty="0"/>
              <a:t>Desglaso por edad requerida para TARV y </a:t>
            </a:r>
            <a:r>
              <a:rPr lang="es-ES" dirty="0" err="1"/>
              <a:t>PPrE</a:t>
            </a:r>
            <a:endParaRPr lang="es-ES" dirty="0"/>
          </a:p>
          <a:p>
            <a:r>
              <a:rPr lang="es-ES" baseline="0" dirty="0"/>
              <a:t>             Grupos de edad de </a:t>
            </a:r>
            <a:r>
              <a:rPr lang="en-US" dirty="0"/>
              <a:t>PEPFAR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Las</a:t>
            </a:r>
            <a:r>
              <a:rPr lang="en-US" baseline="0" dirty="0"/>
              <a:t> </a:t>
            </a:r>
            <a:r>
              <a:rPr lang="en-US" baseline="0" dirty="0" err="1"/>
              <a:t>tablas</a:t>
            </a:r>
            <a:r>
              <a:rPr lang="en-US" baseline="0" dirty="0"/>
              <a:t> del RSS 2.0 se </a:t>
            </a:r>
            <a:r>
              <a:rPr lang="en-US" baseline="0" dirty="0" err="1"/>
              <a:t>parecen</a:t>
            </a:r>
            <a:r>
              <a:rPr lang="en-US" baseline="0" dirty="0"/>
              <a:t> un </a:t>
            </a:r>
            <a:r>
              <a:rPr lang="en-US" baseline="0" dirty="0" err="1"/>
              <a:t>poco</a:t>
            </a:r>
            <a:r>
              <a:rPr lang="en-US" baseline="0" dirty="0"/>
              <a:t> </a:t>
            </a:r>
            <a:r>
              <a:rPr lang="en-US" baseline="0" dirty="0" err="1"/>
              <a:t>diferente</a:t>
            </a:r>
            <a:r>
              <a:rPr lang="en-US" baseline="0" dirty="0"/>
              <a:t> que las </a:t>
            </a:r>
            <a:r>
              <a:rPr lang="en-US" baseline="0" dirty="0" err="1"/>
              <a:t>tablas</a:t>
            </a:r>
            <a:r>
              <a:rPr lang="en-US" baseline="0" dirty="0"/>
              <a:t> de </a:t>
            </a:r>
            <a:r>
              <a:rPr lang="en-US" baseline="0" dirty="0" err="1"/>
              <a:t>muestra</a:t>
            </a:r>
            <a:r>
              <a:rPr lang="en-US" baseline="0" dirty="0"/>
              <a:t> </a:t>
            </a:r>
            <a:r>
              <a:rPr lang="en-US" baseline="0" dirty="0" err="1"/>
              <a:t>en</a:t>
            </a:r>
            <a:r>
              <a:rPr lang="en-US" baseline="0" dirty="0"/>
              <a:t> </a:t>
            </a:r>
            <a:r>
              <a:rPr lang="en-US" baseline="0" dirty="0" err="1"/>
              <a:t>este</a:t>
            </a:r>
            <a:r>
              <a:rPr lang="en-US" baseline="0" dirty="0"/>
              <a:t> </a:t>
            </a:r>
            <a:r>
              <a:rPr lang="en-US" baseline="0" dirty="0" err="1"/>
              <a:t>presentación</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Nota que </a:t>
            </a:r>
            <a:r>
              <a:rPr lang="en-US" baseline="0" dirty="0" err="1"/>
              <a:t>alguons</a:t>
            </a:r>
            <a:r>
              <a:rPr lang="en-US" baseline="0" dirty="0"/>
              <a:t> de las </a:t>
            </a:r>
            <a:r>
              <a:rPr lang="en-US" baseline="0" dirty="0" err="1"/>
              <a:t>celdas</a:t>
            </a:r>
            <a:r>
              <a:rPr lang="en-US" baseline="0" dirty="0"/>
              <a:t> son </a:t>
            </a:r>
            <a:r>
              <a:rPr lang="en-US" baseline="0" dirty="0" err="1"/>
              <a:t>amarillas</a:t>
            </a:r>
            <a:r>
              <a:rPr lang="en-US" baseline="0" dirty="0"/>
              <a:t> y </a:t>
            </a:r>
            <a:r>
              <a:rPr lang="en-US" baseline="0" dirty="0" err="1"/>
              <a:t>otras</a:t>
            </a:r>
            <a:r>
              <a:rPr lang="en-US" baseline="0" dirty="0"/>
              <a:t> son </a:t>
            </a:r>
            <a:r>
              <a:rPr lang="en-US" baseline="0" dirty="0" err="1"/>
              <a:t>azules</a:t>
            </a:r>
            <a:r>
              <a:rPr lang="en-US" baseline="0" dirty="0"/>
              <a:t>.  Las </a:t>
            </a:r>
            <a:r>
              <a:rPr lang="en-US" baseline="0" dirty="0" err="1"/>
              <a:t>celdas</a:t>
            </a:r>
            <a:r>
              <a:rPr lang="en-US" baseline="0" dirty="0"/>
              <a:t> </a:t>
            </a:r>
            <a:r>
              <a:rPr lang="en-US" baseline="0" dirty="0" err="1"/>
              <a:t>amarillas</a:t>
            </a:r>
            <a:r>
              <a:rPr lang="en-US" baseline="0" dirty="0"/>
              <a:t> son </a:t>
            </a:r>
            <a:r>
              <a:rPr lang="en-US" baseline="0" dirty="0" err="1"/>
              <a:t>necesarias</a:t>
            </a:r>
            <a:r>
              <a:rPr lang="en-US" baseline="0" dirty="0"/>
              <a:t> para </a:t>
            </a:r>
            <a:r>
              <a:rPr lang="en-US" baseline="0" dirty="0" err="1"/>
              <a:t>calcular</a:t>
            </a:r>
            <a:r>
              <a:rPr lang="en-US" baseline="0" dirty="0"/>
              <a:t> </a:t>
            </a:r>
            <a:r>
              <a:rPr lang="en-US" baseline="0" dirty="0" err="1"/>
              <a:t>impacto</a:t>
            </a:r>
            <a:r>
              <a:rPr lang="en-US" baseline="0" dirty="0"/>
              <a:t> </a:t>
            </a:r>
            <a:r>
              <a:rPr lang="en-US" baseline="0" dirty="0" err="1"/>
              <a:t>en</a:t>
            </a:r>
            <a:r>
              <a:rPr lang="en-US" baseline="0" dirty="0"/>
              <a:t> </a:t>
            </a:r>
            <a:r>
              <a:rPr lang="en-US" baseline="0" dirty="0" err="1"/>
              <a:t>salud</a:t>
            </a:r>
            <a:r>
              <a:rPr lang="en-US" baseline="0" dirty="0"/>
              <a:t> y </a:t>
            </a:r>
            <a:r>
              <a:rPr lang="en-US" baseline="0" dirty="0" err="1"/>
              <a:t>los</a:t>
            </a:r>
            <a:r>
              <a:rPr lang="en-US" baseline="0" dirty="0"/>
              <a:t> AVAD. </a:t>
            </a:r>
            <a:r>
              <a:rPr lang="es-ES" baseline="0" dirty="0"/>
              <a:t>Las celdas azules son útiles para entender cómo se entregó su programa.</a:t>
            </a:r>
            <a:endParaRPr lang="en-US" baseline="0" dirty="0"/>
          </a:p>
        </p:txBody>
      </p:sp>
      <p:sp>
        <p:nvSpPr>
          <p:cNvPr id="4" name="Slide Number Placeholder 3"/>
          <p:cNvSpPr>
            <a:spLocks noGrp="1"/>
          </p:cNvSpPr>
          <p:nvPr>
            <p:ph type="sldNum" sz="quarter" idx="10"/>
          </p:nvPr>
        </p:nvSpPr>
        <p:spPr/>
        <p:txBody>
          <a:bodyPr/>
          <a:lstStyle/>
          <a:p>
            <a:fld id="{D59AD19E-01ED-4CF2-B2BF-D1AB8FE06FC6}" type="slidenum">
              <a:rPr lang="en-US" smtClean="0"/>
              <a:t>20</a:t>
            </a:fld>
            <a:endParaRPr lang="en-US"/>
          </a:p>
        </p:txBody>
      </p:sp>
    </p:spTree>
    <p:extLst>
      <p:ext uri="{BB962C8B-B14F-4D97-AF65-F5344CB8AC3E}">
        <p14:creationId xmlns:p14="http://schemas.microsoft.com/office/powerpoint/2010/main" val="278936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han suprimido muchos desgloses aunque los programas nacionales seguirán recopilando algunos de estos datos para uso interno y para la presentación de informes al PEPFAR.</a:t>
            </a:r>
          </a:p>
          <a:p>
            <a:r>
              <a:rPr lang="es-ES" dirty="0"/>
              <a:t>*Se ha suprimido el desglose de pruebas individuales frente a las de pareja</a:t>
            </a:r>
          </a:p>
          <a:p>
            <a:r>
              <a:rPr lang="es-ES" dirty="0"/>
              <a:t>*Se ha suprimido el estado de discordancia</a:t>
            </a:r>
          </a:p>
          <a:p>
            <a:r>
              <a:rPr lang="es-ES" dirty="0"/>
              <a:t>*Se ha suprimido el estado de las pruebas (repetición frente a primera vez). </a:t>
            </a:r>
            <a:r>
              <a:rPr lang="es-ES" b="1" dirty="0"/>
              <a:t>Es importante mantener este desglose a escala nacional</a:t>
            </a:r>
          </a:p>
          <a:p>
            <a:r>
              <a:rPr lang="es-ES" b="0" baseline="0" dirty="0"/>
              <a:t>*Se ha suprimido la ubicación fija frente a móvil, y la urbana frente a la rural</a:t>
            </a:r>
          </a:p>
          <a:p>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21</a:t>
            </a:fld>
            <a:endParaRPr lang="en-US"/>
          </a:p>
        </p:txBody>
      </p:sp>
    </p:spTree>
    <p:extLst>
      <p:ext uri="{BB962C8B-B14F-4D97-AF65-F5344CB8AC3E}">
        <p14:creationId xmlns:p14="http://schemas.microsoft.com/office/powerpoint/2010/main" val="49622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APV</a:t>
            </a:r>
          </a:p>
          <a:p>
            <a:r>
              <a:rPr dirty="0"/>
              <a:t>Se han suprimido muchos desgloses aunque los programas nacionales seguirán recopilando algunos de estos datos para uso interno y para la presentación de informes al PEPFAR.</a:t>
            </a:r>
          </a:p>
          <a:p>
            <a:r>
              <a:rPr dirty="0"/>
              <a:t>*Se ha suprimido el desglose de pruebas individuales frente a las de pareja</a:t>
            </a:r>
          </a:p>
          <a:p>
            <a:r>
              <a:rPr dirty="0"/>
              <a:t>*Se ha suprimido el estado de discordancia</a:t>
            </a:r>
          </a:p>
          <a:p>
            <a:r>
              <a:rPr dirty="0"/>
              <a:t>*Se ha suprimido el estado de las pruebas (repetición frente a primera vez). </a:t>
            </a:r>
            <a:r>
              <a:rPr b="1" dirty="0"/>
              <a:t>Es importante mantener este desglose a escala nacional</a:t>
            </a:r>
          </a:p>
          <a:p>
            <a:r>
              <a:rPr lang="en-US" b="0" baseline="0" dirty="0"/>
              <a:t>*Se ha suprimido la ubicación fija frente a móvil, y la urbana frente a la rural</a:t>
            </a:r>
          </a:p>
          <a:p>
            <a:endParaRPr lang="es-ES" b="0" baseline="0" dirty="0"/>
          </a:p>
          <a:p>
            <a:r>
              <a:rPr dirty="0"/>
              <a:t>CMMV</a:t>
            </a:r>
          </a:p>
          <a:p>
            <a:r>
              <a:rPr dirty="0"/>
              <a:t>*Se ha suprimido el desglose para el tipo de dispositivo según la edad (ahora solo se recogen datos para la CM según el tipo de dispositivo) </a:t>
            </a:r>
          </a:p>
          <a:p>
            <a:r>
              <a:rPr dirty="0"/>
              <a:t>*Se ha suprimido el desglose para la ubicación (fija frente a móvil, urbana frente a rural)</a:t>
            </a:r>
          </a:p>
          <a:p>
            <a:r>
              <a:rPr dirty="0"/>
              <a:t>*Se ha suprimido el desglose para el estado civil</a:t>
            </a:r>
          </a:p>
          <a:p>
            <a:endParaRPr lang="es-ES" b="0"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22</a:t>
            </a:fld>
            <a:endParaRPr lang="es-ES"/>
          </a:p>
        </p:txBody>
      </p:sp>
    </p:spTree>
    <p:extLst>
      <p:ext uri="{BB962C8B-B14F-4D97-AF65-F5344CB8AC3E}">
        <p14:creationId xmlns:p14="http://schemas.microsoft.com/office/powerpoint/2010/main" val="7889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endParaRPr lang="en-US" b="0"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3</a:t>
            </a:fld>
            <a:endParaRPr lang="en-US"/>
          </a:p>
        </p:txBody>
      </p:sp>
    </p:spTree>
    <p:extLst>
      <p:ext uri="{BB962C8B-B14F-4D97-AF65-F5344CB8AC3E}">
        <p14:creationId xmlns:p14="http://schemas.microsoft.com/office/powerpoint/2010/main" val="3166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El título anterior "con diagnóstico de TB" no era claro; por consiguiente, se ha actualizado la redacción y la definición </a:t>
            </a:r>
          </a:p>
          <a:p>
            <a:r>
              <a:rPr dirty="0"/>
              <a:t>*Se ha suprimido la ubicación (fija frente a móvil)</a:t>
            </a:r>
          </a:p>
          <a:p>
            <a:r>
              <a:rPr dirty="0"/>
              <a:t>*Se ha suprimido el desglose según la edad </a:t>
            </a:r>
          </a:p>
          <a:p>
            <a:r>
              <a:rPr dirty="0"/>
              <a:t>*Se ha suprimido el retratamiento </a:t>
            </a:r>
          </a:p>
          <a:p>
            <a:r>
              <a:rPr dirty="0"/>
              <a:t>*Se ha suprimido TB/VIH </a:t>
            </a:r>
            <a:r>
              <a:rPr b="1" dirty="0"/>
              <a:t>(pero sigue siendo importante mantenerlo a escala del sistema nacional de información)</a:t>
            </a:r>
            <a:endParaRPr lang="es-ES" b="0" baseline="0" dirty="0"/>
          </a:p>
          <a:p>
            <a:r>
              <a:rPr dirty="0"/>
              <a:t>*Se han suprimido categorías del tratamiento (personas que no asisten al tratamiento, que son trasladadas, que fallan o que mueren), </a:t>
            </a:r>
            <a:r>
              <a:rPr b="1" dirty="0"/>
              <a:t>pero es posible que siga siendo importante mantenerlas a escala nacional</a:t>
            </a:r>
            <a:r>
              <a:rPr dirty="0"/>
              <a:t> </a:t>
            </a:r>
            <a:endParaRPr lang="es-ES" b="1"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23</a:t>
            </a:fld>
            <a:endParaRPr lang="es-ES"/>
          </a:p>
        </p:txBody>
      </p:sp>
    </p:spTree>
    <p:extLst>
      <p:ext uri="{BB962C8B-B14F-4D97-AF65-F5344CB8AC3E}">
        <p14:creationId xmlns:p14="http://schemas.microsoft.com/office/powerpoint/2010/main" val="674027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Se ha simplificado el módulo en materia de ITS</a:t>
            </a:r>
          </a:p>
          <a:p>
            <a:pPr lvl="1"/>
            <a:r>
              <a:rPr lang="es-ES" dirty="0"/>
              <a:t>El desglose según la edad solo se requiere para el total de personas que son detectadas y diagnosticadas (no para ITS individuales)</a:t>
            </a:r>
          </a:p>
          <a:p>
            <a:r>
              <a:rPr lang="es-ES" dirty="0"/>
              <a:t>Se ha añadido el tratamiento</a:t>
            </a:r>
          </a:p>
          <a:p>
            <a:endParaRPr lang="en-US" b="1" dirty="0">
              <a:solidFill>
                <a:srgbClr val="73A534"/>
              </a:solidFill>
            </a:endParaRPr>
          </a:p>
          <a:p>
            <a:r>
              <a:rPr lang="en-US" b="1" dirty="0" err="1"/>
              <a:t>Nuevos</a:t>
            </a:r>
            <a:r>
              <a:rPr lang="en-US" b="1" baseline="0" dirty="0"/>
              <a:t> ITS:</a:t>
            </a:r>
            <a:endParaRPr lang="en-US" b="1" dirty="0"/>
          </a:p>
          <a:p>
            <a:pPr lvl="1"/>
            <a:r>
              <a:rPr lang="en-US" dirty="0"/>
              <a:t>Urethral discharge (men):</a:t>
            </a:r>
            <a:r>
              <a:rPr lang="en-US" baseline="0" dirty="0"/>
              <a:t> </a:t>
            </a:r>
            <a:r>
              <a:rPr lang="es-ES" baseline="0" dirty="0"/>
              <a:t>Secreción uretral (hombres)</a:t>
            </a:r>
          </a:p>
          <a:p>
            <a:pPr lvl="1"/>
            <a:r>
              <a:rPr lang="en-US" dirty="0"/>
              <a:t>Urethral discharge (women): </a:t>
            </a:r>
            <a:r>
              <a:rPr lang="es-ES" baseline="0" dirty="0"/>
              <a:t>Secreción uretral (mujeres)</a:t>
            </a:r>
            <a:endParaRPr lang="en-US" dirty="0"/>
          </a:p>
          <a:p>
            <a:pPr lvl="1"/>
            <a:r>
              <a:rPr lang="en-US" dirty="0"/>
              <a:t>Cervicitis</a:t>
            </a:r>
          </a:p>
          <a:p>
            <a:endParaRPr lang="en-US" dirty="0"/>
          </a:p>
          <a:p>
            <a:r>
              <a:rPr lang="es-ES" dirty="0"/>
              <a:t>Se ha suprimido la ubicación (fija frente a móvil)</a:t>
            </a:r>
          </a:p>
          <a:p>
            <a:r>
              <a:rPr lang="es-ES" dirty="0"/>
              <a:t>La edad solo se requiere para el total de personas que son detectadas y diagnosticadas, no para cada ITS (es posible que esta información siga necesitándose a escala nacional, pero no para el RSS)</a:t>
            </a:r>
          </a:p>
          <a:p>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24</a:t>
            </a:fld>
            <a:endParaRPr lang="en-US"/>
          </a:p>
        </p:txBody>
      </p:sp>
    </p:spTree>
    <p:extLst>
      <p:ext uri="{BB962C8B-B14F-4D97-AF65-F5344CB8AC3E}">
        <p14:creationId xmlns:p14="http://schemas.microsoft.com/office/powerpoint/2010/main" val="222604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*El RSS únicamente registra las referencias efectivas, sin embargo los miembros de la red deben seguir llevando un seguimiento del número de referencias emitidas para conocer el índice de aquellas que se completan satisfactoriamente (esto es especialmente importante para la atención y el tratamiento del VIH, donde existe mucha presión de parte de los donantes)</a:t>
            </a:r>
            <a:endParaRPr lang="es-ES" b="0"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25</a:t>
            </a:fld>
            <a:endParaRPr lang="es-ES"/>
          </a:p>
        </p:txBody>
      </p:sp>
    </p:spTree>
    <p:extLst>
      <p:ext uri="{BB962C8B-B14F-4D97-AF65-F5344CB8AC3E}">
        <p14:creationId xmlns:p14="http://schemas.microsoft.com/office/powerpoint/2010/main" val="144416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*El RSS </a:t>
            </a:r>
            <a:r>
              <a:rPr lang="en-US" b="0" dirty="0" err="1"/>
              <a:t>únicamente</a:t>
            </a:r>
            <a:r>
              <a:rPr lang="en-US" b="0" dirty="0"/>
              <a:t> </a:t>
            </a:r>
            <a:r>
              <a:rPr lang="en-US" b="0" dirty="0" err="1"/>
              <a:t>registra</a:t>
            </a:r>
            <a:r>
              <a:rPr lang="en-US" b="0" dirty="0"/>
              <a:t> las </a:t>
            </a:r>
            <a:r>
              <a:rPr lang="en-US" b="0" dirty="0" err="1"/>
              <a:t>referencias</a:t>
            </a:r>
            <a:r>
              <a:rPr lang="en-US" b="0" dirty="0"/>
              <a:t> </a:t>
            </a:r>
            <a:r>
              <a:rPr lang="en-US" b="0" dirty="0" err="1"/>
              <a:t>efectivas</a:t>
            </a:r>
            <a:r>
              <a:rPr lang="en-US" b="0" dirty="0"/>
              <a:t>, sin embargo </a:t>
            </a:r>
            <a:r>
              <a:rPr lang="en-US" b="0" dirty="0" err="1"/>
              <a:t>los</a:t>
            </a:r>
            <a:r>
              <a:rPr lang="en-US" b="0" dirty="0"/>
              <a:t> </a:t>
            </a:r>
            <a:r>
              <a:rPr lang="en-US" b="0" dirty="0" err="1"/>
              <a:t>miembros</a:t>
            </a:r>
            <a:r>
              <a:rPr lang="en-US" b="0" dirty="0"/>
              <a:t> de la red </a:t>
            </a:r>
            <a:r>
              <a:rPr lang="en-US" b="0" dirty="0" err="1"/>
              <a:t>deben</a:t>
            </a:r>
            <a:r>
              <a:rPr lang="en-US" b="0" dirty="0"/>
              <a:t> </a:t>
            </a:r>
            <a:r>
              <a:rPr lang="en-US" b="0" dirty="0" err="1"/>
              <a:t>seguir</a:t>
            </a:r>
            <a:r>
              <a:rPr lang="en-US" b="0" dirty="0"/>
              <a:t> </a:t>
            </a:r>
            <a:r>
              <a:rPr lang="en-US" b="0" dirty="0" err="1"/>
              <a:t>llevando</a:t>
            </a:r>
            <a:r>
              <a:rPr lang="en-US" b="0" dirty="0"/>
              <a:t> un </a:t>
            </a:r>
            <a:r>
              <a:rPr lang="en-US" b="0" dirty="0" err="1"/>
              <a:t>seguimiento</a:t>
            </a:r>
            <a:r>
              <a:rPr lang="en-US" b="0" dirty="0"/>
              <a:t> del </a:t>
            </a:r>
            <a:r>
              <a:rPr lang="en-US" b="0" dirty="0" err="1"/>
              <a:t>número</a:t>
            </a:r>
            <a:r>
              <a:rPr lang="en-US" b="0" dirty="0"/>
              <a:t> de </a:t>
            </a:r>
            <a:r>
              <a:rPr lang="en-US" b="0" dirty="0" err="1"/>
              <a:t>referencias</a:t>
            </a:r>
            <a:r>
              <a:rPr lang="en-US" b="0" dirty="0"/>
              <a:t> </a:t>
            </a:r>
            <a:r>
              <a:rPr lang="en-US" b="0" dirty="0" err="1"/>
              <a:t>emitidas</a:t>
            </a:r>
            <a:r>
              <a:rPr lang="en-US" b="0" dirty="0"/>
              <a:t> para </a:t>
            </a:r>
            <a:r>
              <a:rPr lang="en-US" b="0" dirty="0" err="1"/>
              <a:t>conocer</a:t>
            </a:r>
            <a:r>
              <a:rPr lang="en-US" b="0" dirty="0"/>
              <a:t> el </a:t>
            </a:r>
            <a:r>
              <a:rPr lang="en-US" b="0" dirty="0" err="1"/>
              <a:t>índice</a:t>
            </a:r>
            <a:r>
              <a:rPr lang="en-US" b="0" dirty="0"/>
              <a:t> de </a:t>
            </a:r>
            <a:r>
              <a:rPr lang="en-US" b="0" dirty="0" err="1"/>
              <a:t>aquellas</a:t>
            </a:r>
            <a:r>
              <a:rPr lang="en-US" b="0" dirty="0"/>
              <a:t> que se </a:t>
            </a:r>
            <a:r>
              <a:rPr lang="en-US" b="0" dirty="0" err="1"/>
              <a:t>completan</a:t>
            </a:r>
            <a:r>
              <a:rPr lang="en-US" b="0" dirty="0"/>
              <a:t> </a:t>
            </a:r>
            <a:r>
              <a:rPr lang="en-US" b="0" dirty="0" err="1"/>
              <a:t>satisfactoriamente</a:t>
            </a:r>
            <a:r>
              <a:rPr lang="en-US" b="0" dirty="0"/>
              <a:t> (</a:t>
            </a:r>
            <a:r>
              <a:rPr lang="en-US" b="0" dirty="0" err="1"/>
              <a:t>esto</a:t>
            </a:r>
            <a:r>
              <a:rPr lang="en-US" b="0" dirty="0"/>
              <a:t> </a:t>
            </a:r>
            <a:r>
              <a:rPr lang="en-US" b="0" dirty="0" err="1"/>
              <a:t>es</a:t>
            </a:r>
            <a:r>
              <a:rPr lang="en-US" b="0" dirty="0"/>
              <a:t> </a:t>
            </a:r>
            <a:r>
              <a:rPr lang="en-US" b="0" dirty="0" err="1"/>
              <a:t>especialmente</a:t>
            </a:r>
            <a:r>
              <a:rPr lang="en-US" b="0" dirty="0"/>
              <a:t> </a:t>
            </a:r>
            <a:r>
              <a:rPr lang="en-US" b="0" dirty="0" err="1"/>
              <a:t>importante</a:t>
            </a:r>
            <a:r>
              <a:rPr lang="en-US" b="0" dirty="0"/>
              <a:t> para la </a:t>
            </a:r>
            <a:r>
              <a:rPr lang="en-US" b="0" dirty="0" err="1"/>
              <a:t>atención</a:t>
            </a:r>
            <a:r>
              <a:rPr lang="en-US" b="0" dirty="0"/>
              <a:t> y el </a:t>
            </a:r>
            <a:r>
              <a:rPr lang="en-US" b="0" dirty="0" err="1"/>
              <a:t>tratamiento</a:t>
            </a:r>
            <a:r>
              <a:rPr lang="en-US" b="0" dirty="0"/>
              <a:t> del VIH, </a:t>
            </a:r>
            <a:r>
              <a:rPr lang="en-US" b="0" dirty="0" err="1"/>
              <a:t>donde</a:t>
            </a:r>
            <a:r>
              <a:rPr lang="en-US" b="0" dirty="0"/>
              <a:t> </a:t>
            </a:r>
            <a:r>
              <a:rPr lang="en-US" b="0" dirty="0" err="1"/>
              <a:t>existe</a:t>
            </a:r>
            <a:r>
              <a:rPr lang="en-US" b="0" dirty="0"/>
              <a:t> </a:t>
            </a:r>
            <a:r>
              <a:rPr lang="en-US" b="0" dirty="0" err="1"/>
              <a:t>mucha</a:t>
            </a:r>
            <a:r>
              <a:rPr lang="en-US" b="0" dirty="0"/>
              <a:t> </a:t>
            </a:r>
            <a:r>
              <a:rPr lang="en-US" b="0" dirty="0" err="1"/>
              <a:t>presión</a:t>
            </a:r>
            <a:r>
              <a:rPr lang="en-US" b="0" dirty="0"/>
              <a:t> de </a:t>
            </a:r>
            <a:r>
              <a:rPr lang="en-US" b="0" dirty="0" err="1"/>
              <a:t>parte</a:t>
            </a:r>
            <a:r>
              <a:rPr lang="en-US" b="0" dirty="0"/>
              <a:t> de </a:t>
            </a:r>
            <a:r>
              <a:rPr lang="en-US" b="0" dirty="0" err="1"/>
              <a:t>los</a:t>
            </a:r>
            <a:r>
              <a:rPr lang="en-US" b="0" dirty="0"/>
              <a:t> </a:t>
            </a:r>
            <a:r>
              <a:rPr lang="en-US" b="0" dirty="0" err="1"/>
              <a:t>donantes</a:t>
            </a:r>
            <a:r>
              <a:rPr lang="en-US" b="0" dirty="0"/>
              <a:t>)</a:t>
            </a:r>
            <a:endParaRPr lang="es-ES" b="0" dirty="0"/>
          </a:p>
          <a:p>
            <a:pPr defTabSz="929305"/>
            <a:endParaRPr lang="en-US" b="0" baseline="0" dirty="0"/>
          </a:p>
          <a:p>
            <a:pPr defTabSz="929305"/>
            <a:r>
              <a:rPr lang="es-ES" b="0" baseline="0" dirty="0"/>
              <a:t>9 áreas de salud están incluidas en este módulo</a:t>
            </a:r>
            <a:endParaRPr lang="en-US" b="0" dirty="0"/>
          </a:p>
        </p:txBody>
      </p:sp>
      <p:sp>
        <p:nvSpPr>
          <p:cNvPr id="4" name="Slide Number Placeholder 3"/>
          <p:cNvSpPr>
            <a:spLocks noGrp="1"/>
          </p:cNvSpPr>
          <p:nvPr>
            <p:ph type="sldNum" sz="quarter" idx="10"/>
          </p:nvPr>
        </p:nvSpPr>
        <p:spPr/>
        <p:txBody>
          <a:bodyPr/>
          <a:lstStyle/>
          <a:p>
            <a:fld id="{D59AD19E-01ED-4CF2-B2BF-D1AB8FE06FC6}" type="slidenum">
              <a:rPr lang="en-US" smtClean="0"/>
              <a:t>26</a:t>
            </a:fld>
            <a:endParaRPr lang="en-US"/>
          </a:p>
        </p:txBody>
      </p:sp>
    </p:spTree>
    <p:extLst>
      <p:ext uri="{BB962C8B-B14F-4D97-AF65-F5344CB8AC3E}">
        <p14:creationId xmlns:p14="http://schemas.microsoft.com/office/powerpoint/2010/main" val="3592936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*El RSS </a:t>
            </a:r>
            <a:r>
              <a:rPr lang="en-US" b="0" dirty="0" err="1"/>
              <a:t>únicamente</a:t>
            </a:r>
            <a:r>
              <a:rPr lang="en-US" b="0" dirty="0"/>
              <a:t> </a:t>
            </a:r>
            <a:r>
              <a:rPr lang="en-US" b="0" dirty="0" err="1"/>
              <a:t>registra</a:t>
            </a:r>
            <a:r>
              <a:rPr lang="en-US" b="0" dirty="0"/>
              <a:t> las </a:t>
            </a:r>
            <a:r>
              <a:rPr lang="en-US" b="0" dirty="0" err="1"/>
              <a:t>referencias</a:t>
            </a:r>
            <a:r>
              <a:rPr lang="en-US" b="0" dirty="0"/>
              <a:t> </a:t>
            </a:r>
            <a:r>
              <a:rPr lang="en-US" b="0" dirty="0" err="1"/>
              <a:t>efectivas</a:t>
            </a:r>
            <a:r>
              <a:rPr lang="en-US" b="0" dirty="0"/>
              <a:t>, sin embargo </a:t>
            </a:r>
            <a:r>
              <a:rPr lang="en-US" b="0" dirty="0" err="1"/>
              <a:t>los</a:t>
            </a:r>
            <a:r>
              <a:rPr lang="en-US" b="0" dirty="0"/>
              <a:t> </a:t>
            </a:r>
            <a:r>
              <a:rPr lang="en-US" b="0" dirty="0" err="1"/>
              <a:t>miembros</a:t>
            </a:r>
            <a:r>
              <a:rPr lang="en-US" b="0" dirty="0"/>
              <a:t> de la red </a:t>
            </a:r>
            <a:r>
              <a:rPr lang="en-US" b="0" dirty="0" err="1"/>
              <a:t>deben</a:t>
            </a:r>
            <a:r>
              <a:rPr lang="en-US" b="0" dirty="0"/>
              <a:t> </a:t>
            </a:r>
            <a:r>
              <a:rPr lang="en-US" b="0" dirty="0" err="1"/>
              <a:t>seguir</a:t>
            </a:r>
            <a:r>
              <a:rPr lang="en-US" b="0" dirty="0"/>
              <a:t> </a:t>
            </a:r>
            <a:r>
              <a:rPr lang="en-US" b="0" dirty="0" err="1"/>
              <a:t>llevando</a:t>
            </a:r>
            <a:r>
              <a:rPr lang="en-US" b="0" dirty="0"/>
              <a:t> un </a:t>
            </a:r>
            <a:r>
              <a:rPr lang="en-US" b="0" dirty="0" err="1"/>
              <a:t>seguimiento</a:t>
            </a:r>
            <a:r>
              <a:rPr lang="en-US" b="0" dirty="0"/>
              <a:t> del </a:t>
            </a:r>
            <a:r>
              <a:rPr lang="en-US" b="0" dirty="0" err="1"/>
              <a:t>número</a:t>
            </a:r>
            <a:r>
              <a:rPr lang="en-US" b="0" dirty="0"/>
              <a:t> de </a:t>
            </a:r>
            <a:r>
              <a:rPr lang="en-US" b="0" dirty="0" err="1"/>
              <a:t>referencias</a:t>
            </a:r>
            <a:r>
              <a:rPr lang="en-US" b="0" dirty="0"/>
              <a:t> </a:t>
            </a:r>
            <a:r>
              <a:rPr lang="en-US" b="0" dirty="0" err="1"/>
              <a:t>emitidas</a:t>
            </a:r>
            <a:r>
              <a:rPr lang="en-US" b="0" dirty="0"/>
              <a:t> para </a:t>
            </a:r>
            <a:r>
              <a:rPr lang="en-US" b="0" dirty="0" err="1"/>
              <a:t>conocer</a:t>
            </a:r>
            <a:r>
              <a:rPr lang="en-US" b="0" dirty="0"/>
              <a:t> el </a:t>
            </a:r>
            <a:r>
              <a:rPr lang="en-US" b="0" dirty="0" err="1"/>
              <a:t>índice</a:t>
            </a:r>
            <a:r>
              <a:rPr lang="en-US" b="0" dirty="0"/>
              <a:t> de </a:t>
            </a:r>
            <a:r>
              <a:rPr lang="en-US" b="0" dirty="0" err="1"/>
              <a:t>aquellas</a:t>
            </a:r>
            <a:r>
              <a:rPr lang="en-US" b="0" dirty="0"/>
              <a:t> que se </a:t>
            </a:r>
            <a:r>
              <a:rPr lang="en-US" b="0" dirty="0" err="1"/>
              <a:t>completan</a:t>
            </a:r>
            <a:r>
              <a:rPr lang="en-US" b="0" dirty="0"/>
              <a:t> </a:t>
            </a:r>
            <a:r>
              <a:rPr lang="en-US" b="0" dirty="0" err="1"/>
              <a:t>satisfactoriamente</a:t>
            </a:r>
            <a:r>
              <a:rPr lang="en-US" b="0" dirty="0"/>
              <a:t> (</a:t>
            </a:r>
            <a:r>
              <a:rPr lang="en-US" b="0" dirty="0" err="1"/>
              <a:t>esto</a:t>
            </a:r>
            <a:r>
              <a:rPr lang="en-US" b="0" dirty="0"/>
              <a:t> </a:t>
            </a:r>
            <a:r>
              <a:rPr lang="en-US" b="0" dirty="0" err="1"/>
              <a:t>es</a:t>
            </a:r>
            <a:r>
              <a:rPr lang="en-US" b="0" dirty="0"/>
              <a:t> </a:t>
            </a:r>
            <a:r>
              <a:rPr lang="en-US" b="0" dirty="0" err="1"/>
              <a:t>especialmente</a:t>
            </a:r>
            <a:r>
              <a:rPr lang="en-US" b="0" dirty="0"/>
              <a:t> </a:t>
            </a:r>
            <a:r>
              <a:rPr lang="en-US" b="0" dirty="0" err="1"/>
              <a:t>importante</a:t>
            </a:r>
            <a:r>
              <a:rPr lang="en-US" b="0" dirty="0"/>
              <a:t> para la </a:t>
            </a:r>
            <a:r>
              <a:rPr lang="en-US" b="0" dirty="0" err="1"/>
              <a:t>atención</a:t>
            </a:r>
            <a:r>
              <a:rPr lang="en-US" b="0" dirty="0"/>
              <a:t> y el </a:t>
            </a:r>
            <a:r>
              <a:rPr lang="en-US" b="0" dirty="0" err="1"/>
              <a:t>tratamiento</a:t>
            </a:r>
            <a:r>
              <a:rPr lang="en-US" b="0" dirty="0"/>
              <a:t> del VIH, </a:t>
            </a:r>
            <a:r>
              <a:rPr lang="en-US" b="0" dirty="0" err="1"/>
              <a:t>donde</a:t>
            </a:r>
            <a:r>
              <a:rPr lang="en-US" b="0" dirty="0"/>
              <a:t> </a:t>
            </a:r>
            <a:r>
              <a:rPr lang="en-US" b="0" dirty="0" err="1"/>
              <a:t>existe</a:t>
            </a:r>
            <a:r>
              <a:rPr lang="en-US" b="0" dirty="0"/>
              <a:t> </a:t>
            </a:r>
            <a:r>
              <a:rPr lang="en-US" b="0" dirty="0" err="1"/>
              <a:t>mucha</a:t>
            </a:r>
            <a:r>
              <a:rPr lang="en-US" b="0" dirty="0"/>
              <a:t> </a:t>
            </a:r>
            <a:r>
              <a:rPr lang="en-US" b="0" dirty="0" err="1"/>
              <a:t>presión</a:t>
            </a:r>
            <a:r>
              <a:rPr lang="en-US" b="0" dirty="0"/>
              <a:t> de </a:t>
            </a:r>
            <a:r>
              <a:rPr lang="en-US" b="0" dirty="0" err="1"/>
              <a:t>parte</a:t>
            </a:r>
            <a:r>
              <a:rPr lang="en-US" b="0" dirty="0"/>
              <a:t> de </a:t>
            </a:r>
            <a:r>
              <a:rPr lang="en-US" b="0" dirty="0" err="1"/>
              <a:t>los</a:t>
            </a:r>
            <a:r>
              <a:rPr lang="en-US" b="0" dirty="0"/>
              <a:t> </a:t>
            </a:r>
            <a:r>
              <a:rPr lang="en-US" b="0" dirty="0" err="1"/>
              <a:t>donantes</a:t>
            </a:r>
            <a:r>
              <a:rPr lang="en-US" b="0" dirty="0"/>
              <a:t>)</a:t>
            </a:r>
            <a:endParaRPr lang="es-ES" b="0" dirty="0"/>
          </a:p>
        </p:txBody>
      </p:sp>
      <p:sp>
        <p:nvSpPr>
          <p:cNvPr id="4" name="Slide Number Placeholder 3"/>
          <p:cNvSpPr>
            <a:spLocks noGrp="1"/>
          </p:cNvSpPr>
          <p:nvPr>
            <p:ph type="sldNum" sz="quarter" idx="10"/>
          </p:nvPr>
        </p:nvSpPr>
        <p:spPr/>
        <p:txBody>
          <a:bodyPr/>
          <a:lstStyle/>
          <a:p>
            <a:fld id="{D59AD19E-01ED-4CF2-B2BF-D1AB8FE06FC6}" type="slidenum">
              <a:rPr lang="en-US" smtClean="0"/>
              <a:t>27</a:t>
            </a:fld>
            <a:endParaRPr lang="en-US"/>
          </a:p>
        </p:txBody>
      </p:sp>
    </p:spTree>
    <p:extLst>
      <p:ext uri="{BB962C8B-B14F-4D97-AF65-F5344CB8AC3E}">
        <p14:creationId xmlns:p14="http://schemas.microsoft.com/office/powerpoint/2010/main" val="676335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9305" rtl="0" eaLnBrk="0" fontAlgn="base" latinLnBrk="0" hangingPunct="0">
              <a:lnSpc>
                <a:spcPct val="100000"/>
              </a:lnSpc>
              <a:spcBef>
                <a:spcPct val="30000"/>
              </a:spcBef>
              <a:spcAft>
                <a:spcPct val="0"/>
              </a:spcAft>
              <a:buClrTx/>
              <a:buSzTx/>
              <a:buFontTx/>
              <a:buNone/>
              <a:tabLst/>
              <a:defRPr/>
            </a:pPr>
            <a:r>
              <a:rPr lang="en-US" b="0" dirty="0"/>
              <a:t>*El RSS </a:t>
            </a:r>
            <a:r>
              <a:rPr lang="en-US" b="0" dirty="0" err="1"/>
              <a:t>únicamente</a:t>
            </a:r>
            <a:r>
              <a:rPr lang="en-US" b="0" dirty="0"/>
              <a:t> </a:t>
            </a:r>
            <a:r>
              <a:rPr lang="en-US" b="0" dirty="0" err="1"/>
              <a:t>registra</a:t>
            </a:r>
            <a:r>
              <a:rPr lang="en-US" b="0" dirty="0"/>
              <a:t> las </a:t>
            </a:r>
            <a:r>
              <a:rPr lang="en-US" b="0" dirty="0" err="1"/>
              <a:t>referencias</a:t>
            </a:r>
            <a:r>
              <a:rPr lang="en-US" b="0" dirty="0"/>
              <a:t> </a:t>
            </a:r>
            <a:r>
              <a:rPr lang="en-US" b="0" dirty="0" err="1"/>
              <a:t>efectivas</a:t>
            </a:r>
            <a:r>
              <a:rPr lang="en-US" b="0" dirty="0"/>
              <a:t>, sin embargo </a:t>
            </a:r>
            <a:r>
              <a:rPr lang="en-US" b="0" dirty="0" err="1"/>
              <a:t>los</a:t>
            </a:r>
            <a:r>
              <a:rPr lang="en-US" b="0" dirty="0"/>
              <a:t> </a:t>
            </a:r>
            <a:r>
              <a:rPr lang="en-US" b="0" dirty="0" err="1"/>
              <a:t>miembros</a:t>
            </a:r>
            <a:r>
              <a:rPr lang="en-US" b="0" dirty="0"/>
              <a:t> de la red </a:t>
            </a:r>
            <a:r>
              <a:rPr lang="en-US" b="0" dirty="0" err="1"/>
              <a:t>deben</a:t>
            </a:r>
            <a:r>
              <a:rPr lang="en-US" b="0" dirty="0"/>
              <a:t> </a:t>
            </a:r>
            <a:r>
              <a:rPr lang="en-US" b="0" dirty="0" err="1"/>
              <a:t>seguir</a:t>
            </a:r>
            <a:r>
              <a:rPr lang="en-US" b="0" dirty="0"/>
              <a:t> </a:t>
            </a:r>
            <a:r>
              <a:rPr lang="en-US" b="0" dirty="0" err="1"/>
              <a:t>llevando</a:t>
            </a:r>
            <a:r>
              <a:rPr lang="en-US" b="0" dirty="0"/>
              <a:t> un </a:t>
            </a:r>
            <a:r>
              <a:rPr lang="en-US" b="0" dirty="0" err="1"/>
              <a:t>seguimiento</a:t>
            </a:r>
            <a:r>
              <a:rPr lang="en-US" b="0" dirty="0"/>
              <a:t> del </a:t>
            </a:r>
            <a:r>
              <a:rPr lang="en-US" b="0" dirty="0" err="1"/>
              <a:t>número</a:t>
            </a:r>
            <a:r>
              <a:rPr lang="en-US" b="0" dirty="0"/>
              <a:t> de </a:t>
            </a:r>
            <a:r>
              <a:rPr lang="en-US" b="0" dirty="0" err="1"/>
              <a:t>referencias</a:t>
            </a:r>
            <a:r>
              <a:rPr lang="en-US" b="0" dirty="0"/>
              <a:t> </a:t>
            </a:r>
            <a:r>
              <a:rPr lang="en-US" b="0" dirty="0" err="1"/>
              <a:t>emitidas</a:t>
            </a:r>
            <a:r>
              <a:rPr lang="en-US" b="0" dirty="0"/>
              <a:t> para </a:t>
            </a:r>
            <a:r>
              <a:rPr lang="en-US" b="0" dirty="0" err="1"/>
              <a:t>conocer</a:t>
            </a:r>
            <a:r>
              <a:rPr lang="en-US" b="0" dirty="0"/>
              <a:t> el </a:t>
            </a:r>
            <a:r>
              <a:rPr lang="en-US" b="0" dirty="0" err="1"/>
              <a:t>índice</a:t>
            </a:r>
            <a:r>
              <a:rPr lang="en-US" b="0" dirty="0"/>
              <a:t> de </a:t>
            </a:r>
            <a:r>
              <a:rPr lang="en-US" b="0" dirty="0" err="1"/>
              <a:t>aquellas</a:t>
            </a:r>
            <a:r>
              <a:rPr lang="en-US" b="0" dirty="0"/>
              <a:t> que se </a:t>
            </a:r>
            <a:r>
              <a:rPr lang="en-US" b="0" dirty="0" err="1"/>
              <a:t>completan</a:t>
            </a:r>
            <a:r>
              <a:rPr lang="en-US" b="0" dirty="0"/>
              <a:t> </a:t>
            </a:r>
            <a:r>
              <a:rPr lang="en-US" b="0" dirty="0" err="1"/>
              <a:t>satisfactoriamente</a:t>
            </a:r>
            <a:r>
              <a:rPr lang="en-US" b="0" dirty="0"/>
              <a:t> (</a:t>
            </a:r>
            <a:r>
              <a:rPr lang="en-US" b="0" dirty="0" err="1"/>
              <a:t>esto</a:t>
            </a:r>
            <a:r>
              <a:rPr lang="en-US" b="0" dirty="0"/>
              <a:t> </a:t>
            </a:r>
            <a:r>
              <a:rPr lang="en-US" b="0" dirty="0" err="1"/>
              <a:t>es</a:t>
            </a:r>
            <a:r>
              <a:rPr lang="en-US" b="0" dirty="0"/>
              <a:t> </a:t>
            </a:r>
            <a:r>
              <a:rPr lang="en-US" b="0" dirty="0" err="1"/>
              <a:t>especialmente</a:t>
            </a:r>
            <a:r>
              <a:rPr lang="en-US" b="0" dirty="0"/>
              <a:t> </a:t>
            </a:r>
            <a:r>
              <a:rPr lang="en-US" b="0" dirty="0" err="1"/>
              <a:t>importante</a:t>
            </a:r>
            <a:r>
              <a:rPr lang="en-US" b="0" dirty="0"/>
              <a:t> para la </a:t>
            </a:r>
            <a:r>
              <a:rPr lang="en-US" b="0" dirty="0" err="1"/>
              <a:t>atención</a:t>
            </a:r>
            <a:r>
              <a:rPr lang="en-US" b="0" dirty="0"/>
              <a:t> y el </a:t>
            </a:r>
            <a:r>
              <a:rPr lang="en-US" b="0" dirty="0" err="1"/>
              <a:t>tratamiento</a:t>
            </a:r>
            <a:r>
              <a:rPr lang="en-US" b="0" dirty="0"/>
              <a:t> del VIH, </a:t>
            </a:r>
            <a:r>
              <a:rPr lang="en-US" b="0" dirty="0" err="1"/>
              <a:t>donde</a:t>
            </a:r>
            <a:r>
              <a:rPr lang="en-US" b="0" dirty="0"/>
              <a:t> </a:t>
            </a:r>
            <a:r>
              <a:rPr lang="en-US" b="0" dirty="0" err="1"/>
              <a:t>existe</a:t>
            </a:r>
            <a:r>
              <a:rPr lang="en-US" b="0" dirty="0"/>
              <a:t> </a:t>
            </a:r>
            <a:r>
              <a:rPr lang="en-US" b="0" dirty="0" err="1"/>
              <a:t>mucha</a:t>
            </a:r>
            <a:r>
              <a:rPr lang="en-US" b="0" dirty="0"/>
              <a:t> </a:t>
            </a:r>
            <a:r>
              <a:rPr lang="en-US" b="0" dirty="0" err="1"/>
              <a:t>presión</a:t>
            </a:r>
            <a:r>
              <a:rPr lang="en-US" b="0" dirty="0"/>
              <a:t> de </a:t>
            </a:r>
            <a:r>
              <a:rPr lang="en-US" b="0" dirty="0" err="1"/>
              <a:t>parte</a:t>
            </a:r>
            <a:r>
              <a:rPr lang="en-US" b="0" dirty="0"/>
              <a:t> de </a:t>
            </a:r>
            <a:r>
              <a:rPr lang="en-US" b="0" dirty="0" err="1"/>
              <a:t>los</a:t>
            </a:r>
            <a:r>
              <a:rPr lang="en-US" b="0" dirty="0"/>
              <a:t> </a:t>
            </a:r>
            <a:r>
              <a:rPr lang="en-US" b="0" dirty="0" err="1"/>
              <a:t>donantes</a:t>
            </a:r>
            <a:r>
              <a:rPr lang="en-US" b="0" dirty="0"/>
              <a:t>)</a:t>
            </a:r>
            <a:endParaRPr lang="es-ES" b="0" dirty="0"/>
          </a:p>
          <a:p>
            <a:pPr defTabSz="929305"/>
            <a:endParaRPr lang="en-US" b="0" dirty="0"/>
          </a:p>
        </p:txBody>
      </p:sp>
      <p:sp>
        <p:nvSpPr>
          <p:cNvPr id="4" name="Slide Number Placeholder 3"/>
          <p:cNvSpPr>
            <a:spLocks noGrp="1"/>
          </p:cNvSpPr>
          <p:nvPr>
            <p:ph type="sldNum" sz="quarter" idx="10"/>
          </p:nvPr>
        </p:nvSpPr>
        <p:spPr/>
        <p:txBody>
          <a:bodyPr/>
          <a:lstStyle/>
          <a:p>
            <a:fld id="{D59AD19E-01ED-4CF2-B2BF-D1AB8FE06FC6}" type="slidenum">
              <a:rPr lang="en-US" smtClean="0"/>
              <a:t>28</a:t>
            </a:fld>
            <a:endParaRPr lang="en-US"/>
          </a:p>
        </p:txBody>
      </p:sp>
    </p:spTree>
    <p:extLst>
      <p:ext uri="{BB962C8B-B14F-4D97-AF65-F5344CB8AC3E}">
        <p14:creationId xmlns:p14="http://schemas.microsoft.com/office/powerpoint/2010/main" val="380235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9305" rtl="0" eaLnBrk="0" fontAlgn="base" latinLnBrk="0" hangingPunct="0">
              <a:lnSpc>
                <a:spcPct val="100000"/>
              </a:lnSpc>
              <a:spcBef>
                <a:spcPct val="30000"/>
              </a:spcBef>
              <a:spcAft>
                <a:spcPct val="0"/>
              </a:spcAft>
              <a:buClrTx/>
              <a:buSzTx/>
              <a:buFontTx/>
              <a:buNone/>
              <a:tabLst/>
              <a:defRPr/>
            </a:pPr>
            <a:r>
              <a:rPr lang="en-US" b="0" dirty="0"/>
              <a:t>El RSS </a:t>
            </a:r>
            <a:r>
              <a:rPr lang="en-US" b="0" dirty="0" err="1"/>
              <a:t>únicamente</a:t>
            </a:r>
            <a:r>
              <a:rPr lang="en-US" b="0" dirty="0"/>
              <a:t> </a:t>
            </a:r>
            <a:r>
              <a:rPr lang="en-US" b="0" dirty="0" err="1"/>
              <a:t>registra</a:t>
            </a:r>
            <a:r>
              <a:rPr lang="en-US" b="0" dirty="0"/>
              <a:t> las </a:t>
            </a:r>
            <a:r>
              <a:rPr lang="en-US" b="0" dirty="0" err="1"/>
              <a:t>referencias</a:t>
            </a:r>
            <a:r>
              <a:rPr lang="en-US" b="0" dirty="0"/>
              <a:t> </a:t>
            </a:r>
            <a:r>
              <a:rPr lang="en-US" b="0" dirty="0" err="1"/>
              <a:t>efectivas</a:t>
            </a:r>
            <a:r>
              <a:rPr lang="en-US" b="0" dirty="0"/>
              <a:t>, sin embargo </a:t>
            </a:r>
            <a:r>
              <a:rPr lang="en-US" b="0" dirty="0" err="1"/>
              <a:t>los</a:t>
            </a:r>
            <a:r>
              <a:rPr lang="en-US" b="0" dirty="0"/>
              <a:t> </a:t>
            </a:r>
            <a:r>
              <a:rPr lang="en-US" b="0" dirty="0" err="1"/>
              <a:t>miembros</a:t>
            </a:r>
            <a:r>
              <a:rPr lang="en-US" b="0" dirty="0"/>
              <a:t> de la red </a:t>
            </a:r>
            <a:r>
              <a:rPr lang="en-US" b="0" dirty="0" err="1"/>
              <a:t>deben</a:t>
            </a:r>
            <a:r>
              <a:rPr lang="en-US" b="0" dirty="0"/>
              <a:t> </a:t>
            </a:r>
            <a:r>
              <a:rPr lang="en-US" b="0" dirty="0" err="1"/>
              <a:t>seguir</a:t>
            </a:r>
            <a:r>
              <a:rPr lang="en-US" b="0" dirty="0"/>
              <a:t> </a:t>
            </a:r>
            <a:r>
              <a:rPr lang="en-US" b="0" dirty="0" err="1"/>
              <a:t>llevando</a:t>
            </a:r>
            <a:r>
              <a:rPr lang="en-US" b="0" dirty="0"/>
              <a:t> un </a:t>
            </a:r>
            <a:r>
              <a:rPr lang="en-US" b="0" dirty="0" err="1"/>
              <a:t>seguimiento</a:t>
            </a:r>
            <a:r>
              <a:rPr lang="en-US" b="0" dirty="0"/>
              <a:t> del </a:t>
            </a:r>
            <a:r>
              <a:rPr lang="en-US" b="0" dirty="0" err="1"/>
              <a:t>número</a:t>
            </a:r>
            <a:r>
              <a:rPr lang="en-US" b="0" dirty="0"/>
              <a:t> de </a:t>
            </a:r>
            <a:r>
              <a:rPr lang="en-US" b="0" dirty="0" err="1"/>
              <a:t>referencias</a:t>
            </a:r>
            <a:r>
              <a:rPr lang="en-US" b="0" dirty="0"/>
              <a:t> </a:t>
            </a:r>
            <a:r>
              <a:rPr lang="en-US" b="0" dirty="0" err="1"/>
              <a:t>emitidas</a:t>
            </a:r>
            <a:r>
              <a:rPr lang="en-US" b="0" dirty="0"/>
              <a:t> para </a:t>
            </a:r>
            <a:r>
              <a:rPr lang="en-US" b="0" dirty="0" err="1"/>
              <a:t>conocer</a:t>
            </a:r>
            <a:r>
              <a:rPr lang="en-US" b="0" dirty="0"/>
              <a:t> el </a:t>
            </a:r>
            <a:r>
              <a:rPr lang="en-US" b="0" dirty="0" err="1"/>
              <a:t>índice</a:t>
            </a:r>
            <a:r>
              <a:rPr lang="en-US" b="0" dirty="0"/>
              <a:t> de </a:t>
            </a:r>
            <a:r>
              <a:rPr lang="en-US" b="0" dirty="0" err="1"/>
              <a:t>aquellas</a:t>
            </a:r>
            <a:r>
              <a:rPr lang="en-US" b="0" dirty="0"/>
              <a:t> que se </a:t>
            </a:r>
            <a:r>
              <a:rPr lang="en-US" b="0" dirty="0" err="1"/>
              <a:t>completan</a:t>
            </a:r>
            <a:r>
              <a:rPr lang="en-US" b="0" dirty="0"/>
              <a:t> </a:t>
            </a:r>
            <a:r>
              <a:rPr lang="en-US" b="0" dirty="0" err="1"/>
              <a:t>satisfactoriamente</a:t>
            </a:r>
            <a:r>
              <a:rPr lang="en-US" b="0" dirty="0"/>
              <a:t> (</a:t>
            </a:r>
            <a:r>
              <a:rPr lang="en-US" b="0" dirty="0" err="1"/>
              <a:t>esto</a:t>
            </a:r>
            <a:r>
              <a:rPr lang="en-US" b="0" dirty="0"/>
              <a:t> </a:t>
            </a:r>
            <a:r>
              <a:rPr lang="en-US" b="0" dirty="0" err="1"/>
              <a:t>es</a:t>
            </a:r>
            <a:r>
              <a:rPr lang="en-US" b="0" dirty="0"/>
              <a:t> </a:t>
            </a:r>
            <a:r>
              <a:rPr lang="en-US" b="0" dirty="0" err="1"/>
              <a:t>especialmente</a:t>
            </a:r>
            <a:r>
              <a:rPr lang="en-US" b="0" dirty="0"/>
              <a:t> </a:t>
            </a:r>
            <a:r>
              <a:rPr lang="en-US" b="0" dirty="0" err="1"/>
              <a:t>importante</a:t>
            </a:r>
            <a:r>
              <a:rPr lang="en-US" b="0" dirty="0"/>
              <a:t> para la </a:t>
            </a:r>
            <a:r>
              <a:rPr lang="en-US" b="0" dirty="0" err="1"/>
              <a:t>atención</a:t>
            </a:r>
            <a:r>
              <a:rPr lang="en-US" b="0" dirty="0"/>
              <a:t> y el </a:t>
            </a:r>
            <a:r>
              <a:rPr lang="en-US" b="0" dirty="0" err="1"/>
              <a:t>tratamiento</a:t>
            </a:r>
            <a:r>
              <a:rPr lang="en-US" b="0" dirty="0"/>
              <a:t> del VIH, </a:t>
            </a:r>
            <a:r>
              <a:rPr lang="en-US" b="0" dirty="0" err="1"/>
              <a:t>donde</a:t>
            </a:r>
            <a:r>
              <a:rPr lang="en-US" b="0" dirty="0"/>
              <a:t> </a:t>
            </a:r>
            <a:r>
              <a:rPr lang="en-US" b="0" dirty="0" err="1"/>
              <a:t>existe</a:t>
            </a:r>
            <a:r>
              <a:rPr lang="en-US" b="0" dirty="0"/>
              <a:t> </a:t>
            </a:r>
            <a:r>
              <a:rPr lang="en-US" b="0" dirty="0" err="1"/>
              <a:t>mucha</a:t>
            </a:r>
            <a:r>
              <a:rPr lang="en-US" b="0" dirty="0"/>
              <a:t> </a:t>
            </a:r>
            <a:r>
              <a:rPr lang="en-US" b="0" dirty="0" err="1"/>
              <a:t>presión</a:t>
            </a:r>
            <a:r>
              <a:rPr lang="en-US" b="0" dirty="0"/>
              <a:t> de </a:t>
            </a:r>
            <a:r>
              <a:rPr lang="en-US" b="0" dirty="0" err="1"/>
              <a:t>parte</a:t>
            </a:r>
            <a:r>
              <a:rPr lang="en-US" b="0" dirty="0"/>
              <a:t> de </a:t>
            </a:r>
            <a:r>
              <a:rPr lang="en-US" b="0" dirty="0" err="1"/>
              <a:t>los</a:t>
            </a:r>
            <a:r>
              <a:rPr lang="en-US" b="0" dirty="0"/>
              <a:t> </a:t>
            </a:r>
            <a:r>
              <a:rPr lang="en-US" b="0" dirty="0" err="1"/>
              <a:t>donantes</a:t>
            </a:r>
            <a:r>
              <a:rPr lang="en-US" b="0" dirty="0"/>
              <a:t>)</a:t>
            </a:r>
            <a:endParaRPr lang="es-ES" b="0" dirty="0"/>
          </a:p>
          <a:p>
            <a:pPr defTabSz="929305"/>
            <a:endParaRPr lang="en-US" b="0" dirty="0"/>
          </a:p>
        </p:txBody>
      </p:sp>
      <p:sp>
        <p:nvSpPr>
          <p:cNvPr id="4" name="Slide Number Placeholder 3"/>
          <p:cNvSpPr>
            <a:spLocks noGrp="1"/>
          </p:cNvSpPr>
          <p:nvPr>
            <p:ph type="sldNum" sz="quarter" idx="10"/>
          </p:nvPr>
        </p:nvSpPr>
        <p:spPr/>
        <p:txBody>
          <a:bodyPr/>
          <a:lstStyle/>
          <a:p>
            <a:fld id="{D59AD19E-01ED-4CF2-B2BF-D1AB8FE06FC6}" type="slidenum">
              <a:rPr lang="en-US" smtClean="0"/>
              <a:t>29</a:t>
            </a:fld>
            <a:endParaRPr lang="en-US"/>
          </a:p>
        </p:txBody>
      </p:sp>
    </p:spTree>
    <p:extLst>
      <p:ext uri="{BB962C8B-B14F-4D97-AF65-F5344CB8AC3E}">
        <p14:creationId xmlns:p14="http://schemas.microsoft.com/office/powerpoint/2010/main" val="649446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9305" rtl="0" eaLnBrk="0" fontAlgn="base" latinLnBrk="0" hangingPunct="0">
              <a:lnSpc>
                <a:spcPct val="100000"/>
              </a:lnSpc>
              <a:spcBef>
                <a:spcPct val="30000"/>
              </a:spcBef>
              <a:spcAft>
                <a:spcPct val="0"/>
              </a:spcAft>
              <a:buClrTx/>
              <a:buSzTx/>
              <a:buFontTx/>
              <a:buNone/>
              <a:tabLst/>
              <a:defRPr/>
            </a:pPr>
            <a:r>
              <a:rPr lang="en-US" b="0" dirty="0"/>
              <a:t>El RSS </a:t>
            </a:r>
            <a:r>
              <a:rPr lang="en-US" b="0" dirty="0" err="1"/>
              <a:t>únicamente</a:t>
            </a:r>
            <a:r>
              <a:rPr lang="en-US" b="0" dirty="0"/>
              <a:t> </a:t>
            </a:r>
            <a:r>
              <a:rPr lang="en-US" b="0" dirty="0" err="1"/>
              <a:t>registra</a:t>
            </a:r>
            <a:r>
              <a:rPr lang="en-US" b="0" dirty="0"/>
              <a:t> las </a:t>
            </a:r>
            <a:r>
              <a:rPr lang="en-US" b="0" dirty="0" err="1"/>
              <a:t>referencias</a:t>
            </a:r>
            <a:r>
              <a:rPr lang="en-US" b="0" dirty="0"/>
              <a:t> </a:t>
            </a:r>
            <a:r>
              <a:rPr lang="en-US" b="0" dirty="0" err="1"/>
              <a:t>efectivas</a:t>
            </a:r>
            <a:r>
              <a:rPr lang="en-US" b="0" dirty="0"/>
              <a:t>, sin embargo </a:t>
            </a:r>
            <a:r>
              <a:rPr lang="en-US" b="0" dirty="0" err="1"/>
              <a:t>los</a:t>
            </a:r>
            <a:r>
              <a:rPr lang="en-US" b="0" dirty="0"/>
              <a:t> </a:t>
            </a:r>
            <a:r>
              <a:rPr lang="en-US" b="0" dirty="0" err="1"/>
              <a:t>miembros</a:t>
            </a:r>
            <a:r>
              <a:rPr lang="en-US" b="0" dirty="0"/>
              <a:t> de la red </a:t>
            </a:r>
            <a:r>
              <a:rPr lang="en-US" b="0" dirty="0" err="1"/>
              <a:t>deben</a:t>
            </a:r>
            <a:r>
              <a:rPr lang="en-US" b="0" dirty="0"/>
              <a:t> </a:t>
            </a:r>
            <a:r>
              <a:rPr lang="en-US" b="0" dirty="0" err="1"/>
              <a:t>seguir</a:t>
            </a:r>
            <a:r>
              <a:rPr lang="en-US" b="0" dirty="0"/>
              <a:t> </a:t>
            </a:r>
            <a:r>
              <a:rPr lang="en-US" b="0" dirty="0" err="1"/>
              <a:t>llevando</a:t>
            </a:r>
            <a:r>
              <a:rPr lang="en-US" b="0" dirty="0"/>
              <a:t> un </a:t>
            </a:r>
            <a:r>
              <a:rPr lang="en-US" b="0" dirty="0" err="1"/>
              <a:t>seguimiento</a:t>
            </a:r>
            <a:r>
              <a:rPr lang="en-US" b="0" dirty="0"/>
              <a:t> del </a:t>
            </a:r>
            <a:r>
              <a:rPr lang="en-US" b="0" dirty="0" err="1"/>
              <a:t>número</a:t>
            </a:r>
            <a:r>
              <a:rPr lang="en-US" b="0" dirty="0"/>
              <a:t> de </a:t>
            </a:r>
            <a:r>
              <a:rPr lang="en-US" b="0" dirty="0" err="1"/>
              <a:t>referencias</a:t>
            </a:r>
            <a:r>
              <a:rPr lang="en-US" b="0" dirty="0"/>
              <a:t> </a:t>
            </a:r>
            <a:r>
              <a:rPr lang="en-US" b="0" dirty="0" err="1"/>
              <a:t>emitidas</a:t>
            </a:r>
            <a:r>
              <a:rPr lang="en-US" b="0" dirty="0"/>
              <a:t> para </a:t>
            </a:r>
            <a:r>
              <a:rPr lang="en-US" b="0" dirty="0" err="1"/>
              <a:t>conocer</a:t>
            </a:r>
            <a:r>
              <a:rPr lang="en-US" b="0" dirty="0"/>
              <a:t> el </a:t>
            </a:r>
            <a:r>
              <a:rPr lang="en-US" b="0" dirty="0" err="1"/>
              <a:t>índice</a:t>
            </a:r>
            <a:r>
              <a:rPr lang="en-US" b="0" dirty="0"/>
              <a:t> de </a:t>
            </a:r>
            <a:r>
              <a:rPr lang="en-US" b="0" dirty="0" err="1"/>
              <a:t>aquellas</a:t>
            </a:r>
            <a:r>
              <a:rPr lang="en-US" b="0" dirty="0"/>
              <a:t> que se </a:t>
            </a:r>
            <a:r>
              <a:rPr lang="en-US" b="0" dirty="0" err="1"/>
              <a:t>completan</a:t>
            </a:r>
            <a:r>
              <a:rPr lang="en-US" b="0" dirty="0"/>
              <a:t> </a:t>
            </a:r>
            <a:r>
              <a:rPr lang="en-US" b="0" dirty="0" err="1"/>
              <a:t>satisfactoriamente</a:t>
            </a:r>
            <a:r>
              <a:rPr lang="en-US" b="0" dirty="0"/>
              <a:t> (</a:t>
            </a:r>
            <a:r>
              <a:rPr lang="en-US" b="0" dirty="0" err="1"/>
              <a:t>esto</a:t>
            </a:r>
            <a:r>
              <a:rPr lang="en-US" b="0" dirty="0"/>
              <a:t> </a:t>
            </a:r>
            <a:r>
              <a:rPr lang="en-US" b="0" dirty="0" err="1"/>
              <a:t>es</a:t>
            </a:r>
            <a:r>
              <a:rPr lang="en-US" b="0" dirty="0"/>
              <a:t> </a:t>
            </a:r>
            <a:r>
              <a:rPr lang="en-US" b="0" dirty="0" err="1"/>
              <a:t>especialmente</a:t>
            </a:r>
            <a:r>
              <a:rPr lang="en-US" b="0" dirty="0"/>
              <a:t> </a:t>
            </a:r>
            <a:r>
              <a:rPr lang="en-US" b="0" dirty="0" err="1"/>
              <a:t>importante</a:t>
            </a:r>
            <a:r>
              <a:rPr lang="en-US" b="0" dirty="0"/>
              <a:t> para la </a:t>
            </a:r>
            <a:r>
              <a:rPr lang="en-US" b="0" dirty="0" err="1"/>
              <a:t>atención</a:t>
            </a:r>
            <a:r>
              <a:rPr lang="en-US" b="0" dirty="0"/>
              <a:t> y el </a:t>
            </a:r>
            <a:r>
              <a:rPr lang="en-US" b="0" dirty="0" err="1"/>
              <a:t>tratamiento</a:t>
            </a:r>
            <a:r>
              <a:rPr lang="en-US" b="0" dirty="0"/>
              <a:t> del VIH, </a:t>
            </a:r>
            <a:r>
              <a:rPr lang="en-US" b="0" dirty="0" err="1"/>
              <a:t>donde</a:t>
            </a:r>
            <a:r>
              <a:rPr lang="en-US" b="0" dirty="0"/>
              <a:t> </a:t>
            </a:r>
            <a:r>
              <a:rPr lang="en-US" b="0" dirty="0" err="1"/>
              <a:t>existe</a:t>
            </a:r>
            <a:r>
              <a:rPr lang="en-US" b="0" dirty="0"/>
              <a:t> </a:t>
            </a:r>
            <a:r>
              <a:rPr lang="en-US" b="0" dirty="0" err="1"/>
              <a:t>mucha</a:t>
            </a:r>
            <a:r>
              <a:rPr lang="en-US" b="0" dirty="0"/>
              <a:t> </a:t>
            </a:r>
            <a:r>
              <a:rPr lang="en-US" b="0" dirty="0" err="1"/>
              <a:t>presión</a:t>
            </a:r>
            <a:r>
              <a:rPr lang="en-US" b="0" dirty="0"/>
              <a:t> de </a:t>
            </a:r>
            <a:r>
              <a:rPr lang="en-US" b="0" dirty="0" err="1"/>
              <a:t>parte</a:t>
            </a:r>
            <a:r>
              <a:rPr lang="en-US" b="0" dirty="0"/>
              <a:t> de </a:t>
            </a:r>
            <a:r>
              <a:rPr lang="en-US" b="0" dirty="0" err="1"/>
              <a:t>los</a:t>
            </a:r>
            <a:r>
              <a:rPr lang="en-US" b="0" dirty="0"/>
              <a:t> </a:t>
            </a:r>
            <a:r>
              <a:rPr lang="en-US" b="0" dirty="0" err="1"/>
              <a:t>donantes</a:t>
            </a:r>
            <a:r>
              <a:rPr lang="en-US" b="0" dirty="0"/>
              <a:t>)</a:t>
            </a:r>
            <a:endParaRPr lang="es-ES" b="0" dirty="0"/>
          </a:p>
        </p:txBody>
      </p:sp>
      <p:sp>
        <p:nvSpPr>
          <p:cNvPr id="4" name="Slide Number Placeholder 3"/>
          <p:cNvSpPr>
            <a:spLocks noGrp="1"/>
          </p:cNvSpPr>
          <p:nvPr>
            <p:ph type="sldNum" sz="quarter" idx="10"/>
          </p:nvPr>
        </p:nvSpPr>
        <p:spPr/>
        <p:txBody>
          <a:bodyPr/>
          <a:lstStyle/>
          <a:p>
            <a:fld id="{D59AD19E-01ED-4CF2-B2BF-D1AB8FE06FC6}" type="slidenum">
              <a:rPr lang="en-US" smtClean="0"/>
              <a:t>30</a:t>
            </a:fld>
            <a:endParaRPr lang="en-US"/>
          </a:p>
        </p:txBody>
      </p:sp>
    </p:spTree>
    <p:extLst>
      <p:ext uri="{BB962C8B-B14F-4D97-AF65-F5344CB8AC3E}">
        <p14:creationId xmlns:p14="http://schemas.microsoft.com/office/powerpoint/2010/main" val="3359117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dirty="0"/>
              <a:t>Planeamos agregar reglas de validación en el formulario de informe. Esto ayudará con la calidad de los datos. Han obtenido datos inconsistentes (es decir, al recopilar la misma información de diferentes módulos, no coinciden).</a:t>
            </a:r>
          </a:p>
          <a:p>
            <a:pPr marL="171450" indent="-171450">
              <a:buFontTx/>
              <a:buChar char="-"/>
            </a:pPr>
            <a:endParaRPr lang="es-ES" sz="1200" b="1" kern="1200" dirty="0">
              <a:solidFill>
                <a:schemeClr val="tx1"/>
              </a:solidFill>
              <a:effectLst/>
              <a:latin typeface="Times" pitchFamily="27" charset="0"/>
              <a:ea typeface="+mn-ea"/>
              <a:cs typeface="+mn-cs"/>
            </a:endParaRPr>
          </a:p>
          <a:p>
            <a:pPr marL="171450" indent="-171450">
              <a:buFontTx/>
              <a:buChar char="-"/>
            </a:pPr>
            <a:r>
              <a:rPr lang="en-US" sz="1200" b="1" kern="1200" dirty="0">
                <a:solidFill>
                  <a:schemeClr val="tx1"/>
                </a:solidFill>
                <a:effectLst/>
                <a:latin typeface="Times" pitchFamily="27" charset="0"/>
                <a:ea typeface="+mn-ea"/>
                <a:cs typeface="+mn-cs"/>
              </a:rPr>
              <a:t>Malaria</a:t>
            </a:r>
            <a:r>
              <a:rPr lang="en-US" sz="1200" kern="1200" dirty="0">
                <a:solidFill>
                  <a:schemeClr val="tx1"/>
                </a:solidFill>
                <a:effectLst/>
                <a:latin typeface="Times" pitchFamily="27" charset="0"/>
                <a:ea typeface="+mn-ea"/>
                <a:cs typeface="+mn-cs"/>
              </a:rPr>
              <a:t>:  </a:t>
            </a:r>
            <a:r>
              <a:rPr lang="en-US" sz="1200" kern="1200" dirty="0" err="1">
                <a:solidFill>
                  <a:schemeClr val="tx1"/>
                </a:solidFill>
                <a:effectLst/>
                <a:latin typeface="Times" pitchFamily="27" charset="0"/>
                <a:ea typeface="+mn-ea"/>
                <a:cs typeface="+mn-cs"/>
              </a:rPr>
              <a:t>prueba</a:t>
            </a:r>
            <a:r>
              <a:rPr lang="en-US" sz="1200" kern="1200" dirty="0">
                <a:solidFill>
                  <a:schemeClr val="tx1"/>
                </a:solidFill>
                <a:effectLst/>
                <a:latin typeface="Times" pitchFamily="27" charset="0"/>
                <a:ea typeface="+mn-ea"/>
                <a:cs typeface="+mn-cs"/>
              </a:rPr>
              <a:t> de </a:t>
            </a:r>
            <a:r>
              <a:rPr lang="en-US" sz="1200" kern="1200" dirty="0" err="1">
                <a:solidFill>
                  <a:schemeClr val="tx1"/>
                </a:solidFill>
                <a:effectLst/>
                <a:latin typeface="Times" pitchFamily="27" charset="0"/>
                <a:ea typeface="+mn-ea"/>
                <a:cs typeface="+mn-cs"/>
              </a:rPr>
              <a:t>diagnóstico</a:t>
            </a:r>
            <a:r>
              <a:rPr lang="en-US" sz="1200" kern="1200" dirty="0">
                <a:solidFill>
                  <a:schemeClr val="tx1"/>
                </a:solidFill>
                <a:effectLst/>
                <a:latin typeface="Times" pitchFamily="27" charset="0"/>
                <a:ea typeface="+mn-ea"/>
                <a:cs typeface="+mn-cs"/>
              </a:rPr>
              <a:t> </a:t>
            </a:r>
            <a:r>
              <a:rPr lang="en-US" sz="1200" kern="1200" dirty="0" err="1">
                <a:solidFill>
                  <a:schemeClr val="tx1"/>
                </a:solidFill>
                <a:effectLst/>
                <a:latin typeface="Times" pitchFamily="27" charset="0"/>
                <a:ea typeface="+mn-ea"/>
                <a:cs typeface="+mn-cs"/>
              </a:rPr>
              <a:t>rápido</a:t>
            </a:r>
            <a:r>
              <a:rPr lang="en-US" sz="1200" kern="1200" dirty="0">
                <a:solidFill>
                  <a:schemeClr val="tx1"/>
                </a:solidFill>
                <a:effectLst/>
                <a:latin typeface="Times" pitchFamily="27" charset="0"/>
                <a:ea typeface="+mn-ea"/>
                <a:cs typeface="+mn-cs"/>
              </a:rPr>
              <a:t> (PDR)</a:t>
            </a:r>
          </a:p>
          <a:p>
            <a:pPr marL="171450" indent="-171450">
              <a:buFontTx/>
              <a:buChar char="-"/>
            </a:pPr>
            <a:endParaRPr lang="es-ES" sz="1200" kern="1200" dirty="0">
              <a:solidFill>
                <a:schemeClr val="tx1"/>
              </a:solidFill>
              <a:effectLst/>
              <a:latin typeface="Times" pitchFamily="27" charset="0"/>
              <a:ea typeface="+mn-ea"/>
              <a:cs typeface="+mn-cs"/>
            </a:endParaRPr>
          </a:p>
          <a:p>
            <a:pPr marL="171450" indent="-171450">
              <a:buFontTx/>
              <a:buChar char="-"/>
            </a:pPr>
            <a:r>
              <a:rPr lang="es-ES" sz="1200" kern="1200" dirty="0">
                <a:solidFill>
                  <a:schemeClr val="tx1"/>
                </a:solidFill>
                <a:effectLst/>
                <a:latin typeface="Times" pitchFamily="27" charset="0"/>
                <a:ea typeface="+mn-ea"/>
                <a:cs typeface="+mn-cs"/>
              </a:rPr>
              <a:t>Casos de fiebre probados con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positivos +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negativos</a:t>
            </a:r>
          </a:p>
          <a:p>
            <a:pPr marL="171450" indent="-171450">
              <a:buFontTx/>
              <a:buChar char="-"/>
            </a:pPr>
            <a:r>
              <a:rPr lang="es-ES" sz="1200" kern="1200" dirty="0">
                <a:solidFill>
                  <a:schemeClr val="tx1"/>
                </a:solidFill>
                <a:effectLst/>
                <a:latin typeface="Times" pitchFamily="27" charset="0"/>
                <a:ea typeface="+mn-ea"/>
                <a:cs typeface="+mn-cs"/>
              </a:rPr>
              <a:t>Las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positivas administradas en el tratamiento de primera línea no pueden ser más que las PDR positivas</a:t>
            </a:r>
          </a:p>
          <a:p>
            <a:pPr marL="171450" indent="-171450">
              <a:buFontTx/>
              <a:buChar char="-"/>
            </a:pP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negativas, ningún </a:t>
            </a:r>
            <a:r>
              <a:rPr lang="es-ES" sz="1200" kern="1200" dirty="0" err="1">
                <a:solidFill>
                  <a:schemeClr val="tx1"/>
                </a:solidFill>
                <a:effectLst/>
                <a:latin typeface="Times" pitchFamily="27" charset="0"/>
                <a:ea typeface="+mn-ea"/>
                <a:cs typeface="+mn-cs"/>
              </a:rPr>
              <a:t>antimalárico</a:t>
            </a:r>
            <a:r>
              <a:rPr lang="es-ES" sz="1200" kern="1200" dirty="0">
                <a:solidFill>
                  <a:schemeClr val="tx1"/>
                </a:solidFill>
                <a:effectLst/>
                <a:latin typeface="Times" pitchFamily="27" charset="0"/>
                <a:ea typeface="+mn-ea"/>
                <a:cs typeface="+mn-cs"/>
              </a:rPr>
              <a:t> dado no puede ser más que PDR negativo</a:t>
            </a:r>
          </a:p>
          <a:p>
            <a:pPr marL="171450" indent="-171450">
              <a:buFontTx/>
              <a:buChar char="-"/>
            </a:pPr>
            <a:r>
              <a:rPr lang="es-ES" sz="1200" kern="1200" dirty="0">
                <a:solidFill>
                  <a:schemeClr val="tx1"/>
                </a:solidFill>
                <a:effectLst/>
                <a:latin typeface="Times" pitchFamily="27" charset="0"/>
                <a:ea typeface="+mn-ea"/>
                <a:cs typeface="+mn-cs"/>
              </a:rPr>
              <a:t>Casos de fiebre atendidos por canal == Casos</a:t>
            </a:r>
            <a:r>
              <a:rPr lang="es-ES" sz="1200" kern="1200" baseline="0" dirty="0">
                <a:solidFill>
                  <a:schemeClr val="tx1"/>
                </a:solidFill>
                <a:effectLst/>
                <a:latin typeface="Times" pitchFamily="27" charset="0"/>
                <a:ea typeface="+mn-ea"/>
                <a:cs typeface="+mn-cs"/>
              </a:rPr>
              <a:t> de fiebre </a:t>
            </a:r>
            <a:r>
              <a:rPr lang="es-ES" sz="1200" kern="1200" dirty="0">
                <a:solidFill>
                  <a:schemeClr val="tx1"/>
                </a:solidFill>
                <a:effectLst/>
                <a:latin typeface="Times" pitchFamily="27" charset="0"/>
                <a:ea typeface="+mn-ea"/>
                <a:cs typeface="+mn-cs"/>
              </a:rPr>
              <a:t>atendidos por grupo de edad</a:t>
            </a:r>
          </a:p>
          <a:p>
            <a:pPr marL="171450" indent="-171450">
              <a:buFontTx/>
              <a:buChar char="-"/>
            </a:pP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positivas por canal ==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positivas por grupo de edad</a:t>
            </a:r>
          </a:p>
          <a:p>
            <a:pPr marL="171450" indent="-171450">
              <a:buFontTx/>
              <a:buChar char="-"/>
            </a:pP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positivas que recibieron tratamiento de primera línea por canal ==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positivas que recibieron tratamiento de primera línea por grupo de edad</a:t>
            </a:r>
          </a:p>
          <a:p>
            <a:pPr marL="171450" indent="-171450">
              <a:buFontTx/>
              <a:buChar char="-"/>
            </a:pP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negativas por canal ==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negativas por grupo de edad</a:t>
            </a:r>
          </a:p>
          <a:p>
            <a:pPr marL="171450" indent="-171450">
              <a:buFontTx/>
              <a:buChar char="-"/>
            </a:pP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negativas sin antipalúdico dado por canal == </a:t>
            </a:r>
            <a:r>
              <a:rPr lang="es-ES" sz="1200" kern="1200" dirty="0" err="1">
                <a:solidFill>
                  <a:schemeClr val="tx1"/>
                </a:solidFill>
                <a:effectLst/>
                <a:latin typeface="Times" pitchFamily="27" charset="0"/>
                <a:ea typeface="+mn-ea"/>
                <a:cs typeface="+mn-cs"/>
              </a:rPr>
              <a:t>PDRs</a:t>
            </a:r>
            <a:r>
              <a:rPr lang="es-ES" sz="1200" kern="1200" dirty="0">
                <a:solidFill>
                  <a:schemeClr val="tx1"/>
                </a:solidFill>
                <a:effectLst/>
                <a:latin typeface="Times" pitchFamily="27" charset="0"/>
                <a:ea typeface="+mn-ea"/>
                <a:cs typeface="+mn-cs"/>
              </a:rPr>
              <a:t> negativas sin </a:t>
            </a:r>
            <a:r>
              <a:rPr lang="es-ES" sz="1200" kern="1200" dirty="0" err="1">
                <a:solidFill>
                  <a:schemeClr val="tx1"/>
                </a:solidFill>
                <a:effectLst/>
                <a:latin typeface="Times" pitchFamily="27" charset="0"/>
                <a:ea typeface="+mn-ea"/>
                <a:cs typeface="+mn-cs"/>
              </a:rPr>
              <a:t>antimalárico</a:t>
            </a:r>
            <a:r>
              <a:rPr lang="es-ES" sz="1200" kern="1200" dirty="0">
                <a:solidFill>
                  <a:schemeClr val="tx1"/>
                </a:solidFill>
                <a:effectLst/>
                <a:latin typeface="Times" pitchFamily="27" charset="0"/>
                <a:ea typeface="+mn-ea"/>
                <a:cs typeface="+mn-cs"/>
              </a:rPr>
              <a:t> por grupo de edad</a:t>
            </a:r>
            <a:endParaRPr lang="en-US" sz="1200" kern="1200" dirty="0">
              <a:solidFill>
                <a:schemeClr val="tx1"/>
              </a:solidFill>
              <a:effectLst/>
              <a:latin typeface="Times" pitchFamily="27" charset="0"/>
              <a:ea typeface="+mn-ea"/>
              <a:cs typeface="+mn-cs"/>
            </a:endParaRPr>
          </a:p>
          <a:p>
            <a:endParaRPr lang="en-US" sz="1200" kern="1200" dirty="0">
              <a:solidFill>
                <a:schemeClr val="tx1"/>
              </a:solidFill>
              <a:effectLst/>
              <a:latin typeface="Times" pitchFamily="27" charset="0"/>
              <a:ea typeface="+mn-ea"/>
              <a:cs typeface="+mn-cs"/>
            </a:endParaRPr>
          </a:p>
          <a:p>
            <a:r>
              <a:rPr lang="en-US" dirty="0"/>
              <a:t>- </a:t>
            </a:r>
            <a:r>
              <a:rPr lang="es-ES" dirty="0"/>
              <a:t>Esperamos que las guías de módulos sean más accesibles (haciendo clic en términos individuales, aparecerán cuadros emergentes con definiciones o hiperenlaces con definiciones).</a:t>
            </a:r>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32</a:t>
            </a:fld>
            <a:endParaRPr lang="es-ES"/>
          </a:p>
        </p:txBody>
      </p:sp>
    </p:spTree>
    <p:extLst>
      <p:ext uri="{BB962C8B-B14F-4D97-AF65-F5344CB8AC3E}">
        <p14:creationId xmlns:p14="http://schemas.microsoft.com/office/powerpoint/2010/main" val="3207164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guías del módulo tienen definiciones específicas</a:t>
            </a:r>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34</a:t>
            </a:fld>
            <a:endParaRPr lang="en-US"/>
          </a:p>
        </p:txBody>
      </p:sp>
    </p:spTree>
    <p:extLst>
      <p:ext uri="{BB962C8B-B14F-4D97-AF65-F5344CB8AC3E}">
        <p14:creationId xmlns:p14="http://schemas.microsoft.com/office/powerpoint/2010/main" val="380430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endParaRPr lang="en-US" b="0"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5</a:t>
            </a:fld>
            <a:endParaRPr lang="es-ES"/>
          </a:p>
        </p:txBody>
      </p:sp>
    </p:spTree>
    <p:extLst>
      <p:ext uri="{BB962C8B-B14F-4D97-AF65-F5344CB8AC3E}">
        <p14:creationId xmlns:p14="http://schemas.microsoft.com/office/powerpoint/2010/main" val="121849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the language gets you the guides in other languages</a:t>
            </a:r>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35</a:t>
            </a:fld>
            <a:endParaRPr lang="en-US"/>
          </a:p>
        </p:txBody>
      </p:sp>
    </p:spTree>
    <p:extLst>
      <p:ext uri="{BB962C8B-B14F-4D97-AF65-F5344CB8AC3E}">
        <p14:creationId xmlns:p14="http://schemas.microsoft.com/office/powerpoint/2010/main" val="3868181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Muchos miembros de la red no están reportando ningún dato sobre la edad, o si lo hacen, ofrecen datos incompletos </a:t>
            </a:r>
          </a:p>
          <a:p>
            <a:endParaRPr lang="es-ES" baseline="0" dirty="0"/>
          </a:p>
          <a:p>
            <a:r>
              <a:rPr dirty="0"/>
              <a:t>Para lograr nuestro compromiso, necesitamos que los miembros de nuestra red reporten datos sobre la edad.</a:t>
            </a:r>
            <a:endParaRPr lang="es-E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36</a:t>
            </a:fld>
            <a:endParaRPr lang="es-ES"/>
          </a:p>
        </p:txBody>
      </p:sp>
    </p:spTree>
    <p:extLst>
      <p:ext uri="{BB962C8B-B14F-4D97-AF65-F5344CB8AC3E}">
        <p14:creationId xmlns:p14="http://schemas.microsoft.com/office/powerpoint/2010/main" val="153047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r>
              <a:rPr lang="es-ES" dirty="0"/>
              <a:t>Además de este seminario, estaremos disponibles para trabajar con cada plataforma, uno a uno, en diciembre, a medida que comience a preparar los datos para HSR 2.0, que se pondrán en marcha el 1 de enero. Podremos ayudar especialmente en la preparación de la compilación de 2016 datos sobre la supervivencia de la malaria y el niño, y datos para todos los nuevos módulos.</a:t>
            </a:r>
            <a:endParaRPr lang="en-GB" baseline="0" dirty="0"/>
          </a:p>
        </p:txBody>
      </p:sp>
      <p:sp>
        <p:nvSpPr>
          <p:cNvPr id="4" name="Slide Number Placeholder 3"/>
          <p:cNvSpPr>
            <a:spLocks noGrp="1"/>
          </p:cNvSpPr>
          <p:nvPr>
            <p:ph type="sldNum" sz="quarter" idx="10"/>
          </p:nvPr>
        </p:nvSpPr>
        <p:spPr/>
        <p:txBody>
          <a:bodyPr/>
          <a:lstStyle/>
          <a:p>
            <a:fld id="{D59AD19E-01ED-4CF2-B2BF-D1AB8FE06FC6}" type="slidenum">
              <a:rPr lang="en-US" smtClean="0"/>
              <a:t>38</a:t>
            </a:fld>
            <a:endParaRPr lang="en-US"/>
          </a:p>
        </p:txBody>
      </p:sp>
    </p:spTree>
    <p:extLst>
      <p:ext uri="{BB962C8B-B14F-4D97-AF65-F5344CB8AC3E}">
        <p14:creationId xmlns:p14="http://schemas.microsoft.com/office/powerpoint/2010/main" val="2320457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ventana de informes para 2016 estará limitada al 1 al 12 de enero. Después de esto, no se pueden reportar servicios de 2016. PSI / W considerará 2016 como una línea de base incompleta, por lo que nadie necesita hacer hincapié en que sus datos sean incompletos.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Los servicios MCSD que son nuevos en el HSR pueden ser reportados en esa ventana. Los países pueden querer obtener sus datos compilados y listos. Ven a Cristina y Lek con preguntas.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Nos comunicaremos en voz baja sobre los adoptantes de FP. Anticipamos que no todos los países serán capaces de informar sobre los adoptantes = usuarios por primera vez + usuarios caducados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Vamos a hacer una síntesis de los formularios de datos que se están utilizando para ver qué países están recolectando datos sobre los usuarios por primera vez y los usuarios caducados (o usuarios actuales).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Trabajaremos con cada país para entender lo que se está reportando para que podamos representar los programas de manera justa y no imponer una definición inexacta.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Puede haber cambios en la definición de usuarios caducados, desde los 3 meses hasta el uso anterior. La reunión del 9 de diciembre finalizará esto.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Beth solicitará formularios de datos de todos los países a menos que </a:t>
            </a:r>
            <a:r>
              <a:rPr lang="es-ES" sz="1200" kern="1200" dirty="0" err="1">
                <a:solidFill>
                  <a:schemeClr val="tx1"/>
                </a:solidFill>
                <a:effectLst/>
                <a:latin typeface="+mn-lt"/>
                <a:ea typeface="+mn-ea"/>
                <a:cs typeface="+mn-cs"/>
              </a:rPr>
              <a:t>Colleen</a:t>
            </a:r>
            <a:r>
              <a:rPr lang="es-ES" sz="1200" kern="1200" dirty="0">
                <a:solidFill>
                  <a:schemeClr val="tx1"/>
                </a:solidFill>
                <a:effectLst/>
                <a:latin typeface="+mn-lt"/>
                <a:ea typeface="+mn-ea"/>
                <a:cs typeface="+mn-cs"/>
              </a:rPr>
              <a:t> ya tenga los formularios.</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9AD19E-01ED-4CF2-B2BF-D1AB8FE06FC6}" type="slidenum">
              <a:rPr lang="en-US" smtClean="0"/>
              <a:t>39</a:t>
            </a:fld>
            <a:endParaRPr lang="en-US"/>
          </a:p>
        </p:txBody>
      </p:sp>
    </p:spTree>
    <p:extLst>
      <p:ext uri="{BB962C8B-B14F-4D97-AF65-F5344CB8AC3E}">
        <p14:creationId xmlns:p14="http://schemas.microsoft.com/office/powerpoint/2010/main" val="3308606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ECF0A0-2199-4AB3-9745-80D8AA53ECE4}" type="slidenum">
              <a:rPr lang="en-US" smtClean="0"/>
              <a:pPr>
                <a:defRPr/>
              </a:pPr>
              <a:t>40</a:t>
            </a:fld>
            <a:endParaRPr lang="en-US"/>
          </a:p>
        </p:txBody>
      </p:sp>
    </p:spTree>
    <p:extLst>
      <p:ext uri="{BB962C8B-B14F-4D97-AF65-F5344CB8AC3E}">
        <p14:creationId xmlns:p14="http://schemas.microsoft.com/office/powerpoint/2010/main" val="351914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r>
              <a:rPr lang="en-US" baseline="0" dirty="0" err="1"/>
              <a:t>Manejo</a:t>
            </a:r>
            <a:r>
              <a:rPr lang="en-US" baseline="0" dirty="0"/>
              <a:t> </a:t>
            </a:r>
            <a:r>
              <a:rPr lang="en-US" baseline="0" dirty="0" err="1"/>
              <a:t>integrado</a:t>
            </a:r>
            <a:r>
              <a:rPr lang="en-US" baseline="0" dirty="0"/>
              <a:t> de </a:t>
            </a:r>
            <a:r>
              <a:rPr lang="en-US" baseline="0" dirty="0" err="1"/>
              <a:t>casos</a:t>
            </a:r>
            <a:r>
              <a:rPr lang="en-US" baseline="0" dirty="0"/>
              <a:t> </a:t>
            </a:r>
            <a:r>
              <a:rPr lang="en-US" baseline="0" dirty="0" err="1"/>
              <a:t>es</a:t>
            </a:r>
            <a:r>
              <a:rPr lang="en-US" baseline="0" dirty="0"/>
              <a:t> un </a:t>
            </a:r>
            <a:r>
              <a:rPr lang="en-US" baseline="0" dirty="0" err="1"/>
              <a:t>enfoque</a:t>
            </a:r>
            <a:r>
              <a:rPr lang="en-US" baseline="0" dirty="0"/>
              <a:t> </a:t>
            </a:r>
            <a:r>
              <a:rPr lang="en-US" baseline="0" dirty="0" err="1"/>
              <a:t>donde</a:t>
            </a:r>
            <a:r>
              <a:rPr lang="en-US" baseline="0" dirty="0"/>
              <a:t> </a:t>
            </a:r>
            <a:r>
              <a:rPr lang="en-US" baseline="0" dirty="0" err="1"/>
              <a:t>los</a:t>
            </a:r>
            <a:r>
              <a:rPr lang="en-US" baseline="0" dirty="0"/>
              <a:t> </a:t>
            </a:r>
            <a:r>
              <a:rPr lang="en-US" baseline="0" dirty="0" err="1"/>
              <a:t>proveedors</a:t>
            </a:r>
            <a:r>
              <a:rPr lang="en-US" baseline="0" dirty="0"/>
              <a:t> de </a:t>
            </a:r>
            <a:r>
              <a:rPr lang="en-US" baseline="0" dirty="0" err="1"/>
              <a:t>salud</a:t>
            </a:r>
            <a:r>
              <a:rPr lang="en-US" baseline="0" dirty="0"/>
              <a:t> </a:t>
            </a:r>
            <a:r>
              <a:rPr lang="en-US" baseline="0" dirty="0" err="1"/>
              <a:t>pueden</a:t>
            </a:r>
            <a:r>
              <a:rPr lang="en-US" baseline="0" dirty="0"/>
              <a:t> </a:t>
            </a:r>
            <a:r>
              <a:rPr lang="en-US" baseline="0" dirty="0" err="1"/>
              <a:t>proporcionar</a:t>
            </a:r>
            <a:r>
              <a:rPr lang="en-US" baseline="0" dirty="0"/>
              <a:t> </a:t>
            </a:r>
            <a:r>
              <a:rPr lang="en-US" baseline="0" dirty="0" err="1"/>
              <a:t>atención</a:t>
            </a:r>
            <a:r>
              <a:rPr lang="en-US" baseline="0" dirty="0"/>
              <a:t> entre </a:t>
            </a:r>
            <a:r>
              <a:rPr lang="en-US" baseline="0" dirty="0" err="1"/>
              <a:t>mútiples</a:t>
            </a:r>
            <a:r>
              <a:rPr lang="en-US" baseline="0" dirty="0"/>
              <a:t> </a:t>
            </a:r>
            <a:r>
              <a:rPr lang="en-US" baseline="0" dirty="0" err="1"/>
              <a:t>áreas</a:t>
            </a:r>
            <a:r>
              <a:rPr lang="en-US" baseline="0" dirty="0"/>
              <a:t> de </a:t>
            </a:r>
            <a:r>
              <a:rPr lang="en-US" baseline="0" dirty="0" err="1"/>
              <a:t>salud</a:t>
            </a:r>
            <a:r>
              <a:rPr lang="en-US" baseline="0" dirty="0"/>
              <a:t>, </a:t>
            </a:r>
            <a:r>
              <a:rPr lang="en-US" baseline="0" dirty="0" err="1"/>
              <a:t>incluyendo</a:t>
            </a:r>
            <a:r>
              <a:rPr lang="en-US" baseline="0" dirty="0"/>
              <a:t> la malaria, la </a:t>
            </a:r>
            <a:r>
              <a:rPr lang="en-US" baseline="0" dirty="0" err="1"/>
              <a:t>desnutrición</a:t>
            </a:r>
            <a:r>
              <a:rPr lang="en-US" baseline="0" dirty="0"/>
              <a:t>, la </a:t>
            </a:r>
            <a:r>
              <a:rPr lang="en-US" baseline="0" dirty="0" err="1"/>
              <a:t>diarrea</a:t>
            </a:r>
            <a:r>
              <a:rPr lang="en-US" baseline="0" dirty="0"/>
              <a:t>, y la </a:t>
            </a:r>
            <a:r>
              <a:rPr lang="en-US" baseline="0" dirty="0" err="1"/>
              <a:t>neumonía</a:t>
            </a:r>
            <a:r>
              <a:rPr lang="en-US" baseline="0" dirty="0"/>
              <a:t>.  Sin embargo, </a:t>
            </a:r>
            <a:r>
              <a:rPr lang="en-US" baseline="0" dirty="0" err="1"/>
              <a:t>porque</a:t>
            </a:r>
            <a:r>
              <a:rPr lang="en-US" baseline="0" dirty="0"/>
              <a:t> </a:t>
            </a:r>
            <a:r>
              <a:rPr lang="en-US" baseline="0" dirty="0" err="1"/>
              <a:t>ya</a:t>
            </a:r>
            <a:r>
              <a:rPr lang="en-US" baseline="0" dirty="0"/>
              <a:t> hay un modulo </a:t>
            </a:r>
            <a:r>
              <a:rPr lang="en-US" baseline="0" dirty="0" err="1"/>
              <a:t>separado</a:t>
            </a:r>
            <a:r>
              <a:rPr lang="en-US" baseline="0" dirty="0"/>
              <a:t> de malaria, </a:t>
            </a:r>
            <a:r>
              <a:rPr lang="en-US" baseline="0" dirty="0" err="1"/>
              <a:t>este</a:t>
            </a:r>
            <a:r>
              <a:rPr lang="en-US" baseline="0" dirty="0"/>
              <a:t> modulo (</a:t>
            </a:r>
            <a:r>
              <a:rPr lang="en-US" baseline="0" dirty="0" err="1"/>
              <a:t>manejo</a:t>
            </a:r>
            <a:r>
              <a:rPr lang="en-US" baseline="0" dirty="0"/>
              <a:t> </a:t>
            </a:r>
            <a:r>
              <a:rPr lang="en-US" baseline="0" dirty="0" err="1"/>
              <a:t>integrado</a:t>
            </a:r>
            <a:r>
              <a:rPr lang="en-US" baseline="0" dirty="0"/>
              <a:t> de </a:t>
            </a:r>
            <a:r>
              <a:rPr lang="en-US" baseline="0" dirty="0" err="1"/>
              <a:t>casos</a:t>
            </a:r>
            <a:r>
              <a:rPr lang="en-US" baseline="0" dirty="0"/>
              <a:t>) no </a:t>
            </a:r>
            <a:r>
              <a:rPr lang="en-US" baseline="0" dirty="0" err="1"/>
              <a:t>captura</a:t>
            </a:r>
            <a:r>
              <a:rPr lang="en-US" baseline="0" dirty="0"/>
              <a:t> </a:t>
            </a:r>
            <a:r>
              <a:rPr lang="en-US" baseline="0" dirty="0" err="1"/>
              <a:t>datos</a:t>
            </a:r>
            <a:r>
              <a:rPr lang="en-US" baseline="0" dirty="0"/>
              <a:t> de malaria. </a:t>
            </a:r>
          </a:p>
          <a:p>
            <a:pPr marL="0" marR="0" indent="0" algn="l" defTabSz="929305" rtl="0" eaLnBrk="1" fontAlgn="auto" latinLnBrk="0" hangingPunct="1">
              <a:lnSpc>
                <a:spcPct val="100000"/>
              </a:lnSpc>
              <a:spcBef>
                <a:spcPts val="0"/>
              </a:spcBef>
              <a:spcAft>
                <a:spcPts val="0"/>
              </a:spcAft>
              <a:buClrTx/>
              <a:buSzTx/>
              <a:buFontTx/>
              <a:buNone/>
              <a:tabLst/>
              <a:defRPr/>
            </a:pPr>
            <a:endParaRPr lang="en-US" dirty="0"/>
          </a:p>
          <a:p>
            <a:pPr marL="0" marR="0" indent="0" algn="l" defTabSz="929305"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El</a:t>
            </a:r>
            <a:r>
              <a:rPr lang="en-US" sz="1200" b="0" i="0" kern="1200" baseline="0" dirty="0">
                <a:solidFill>
                  <a:schemeClr val="tx1"/>
                </a:solidFill>
                <a:effectLst/>
                <a:latin typeface="+mn-lt"/>
                <a:ea typeface="+mn-ea"/>
                <a:cs typeface="+mn-cs"/>
              </a:rPr>
              <a:t> z</a:t>
            </a:r>
            <a:r>
              <a:rPr lang="en-US" sz="1200" b="0" i="0" kern="1200" dirty="0">
                <a:solidFill>
                  <a:schemeClr val="tx1"/>
                </a:solidFill>
                <a:effectLst/>
                <a:latin typeface="+mn-lt"/>
                <a:ea typeface="+mn-ea"/>
                <a:cs typeface="+mn-cs"/>
              </a:rPr>
              <a:t>inc,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combinación</a:t>
            </a:r>
            <a:r>
              <a:rPr lang="en-US" sz="1200" b="0" i="0" kern="1200" dirty="0">
                <a:solidFill>
                  <a:schemeClr val="tx1"/>
                </a:solidFill>
                <a:effectLst/>
                <a:latin typeface="+mn-lt"/>
                <a:ea typeface="+mn-ea"/>
                <a:cs typeface="+mn-cs"/>
              </a:rPr>
              <a:t> con </a:t>
            </a:r>
            <a:r>
              <a:rPr lang="en-US" sz="1200" dirty="0"/>
              <a:t>sales de </a:t>
            </a:r>
            <a:r>
              <a:rPr lang="en-US" sz="1200" dirty="0" err="1"/>
              <a:t>rehidratación</a:t>
            </a:r>
            <a:r>
              <a:rPr lang="en-US" sz="1200" dirty="0"/>
              <a:t> oral, ha </a:t>
            </a:r>
            <a:r>
              <a:rPr lang="en-US" sz="1200" dirty="0" err="1"/>
              <a:t>demostrado</a:t>
            </a:r>
            <a:r>
              <a:rPr lang="en-US" sz="1200" dirty="0"/>
              <a:t> que reduce la </a:t>
            </a:r>
            <a:r>
              <a:rPr lang="en-US" sz="1200" dirty="0" err="1"/>
              <a:t>duración</a:t>
            </a:r>
            <a:r>
              <a:rPr lang="en-US" sz="1200" dirty="0"/>
              <a:t> y la </a:t>
            </a:r>
            <a:r>
              <a:rPr lang="en-US" sz="1200" dirty="0" err="1"/>
              <a:t>gravedad</a:t>
            </a:r>
            <a:r>
              <a:rPr lang="en-US" sz="1200" dirty="0"/>
              <a:t> de </a:t>
            </a:r>
            <a:r>
              <a:rPr lang="en-US" sz="1200" dirty="0" err="1"/>
              <a:t>diarrea</a:t>
            </a:r>
            <a:r>
              <a:rPr lang="en-US" sz="1200" dirty="0"/>
              <a:t>.  </a:t>
            </a:r>
            <a:r>
              <a:rPr lang="en-US" sz="1200" b="0" i="0" kern="1200" dirty="0">
                <a:solidFill>
                  <a:schemeClr val="tx1"/>
                </a:solidFill>
                <a:effectLst/>
                <a:latin typeface="+mn-lt"/>
                <a:ea typeface="+mn-ea"/>
                <a:cs typeface="+mn-cs"/>
              </a:rPr>
              <a:t>PSI </a:t>
            </a:r>
            <a:r>
              <a:rPr lang="en-US" sz="1200" b="0" i="0" kern="1200" dirty="0" err="1">
                <a:solidFill>
                  <a:schemeClr val="tx1"/>
                </a:solidFill>
                <a:effectLst/>
                <a:latin typeface="+mn-lt"/>
                <a:ea typeface="+mn-ea"/>
                <a:cs typeface="+mn-cs"/>
              </a:rPr>
              <a:t>promueve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los</a:t>
            </a:r>
            <a:r>
              <a:rPr lang="en-US" sz="1200" b="0" i="0" kern="1200" baseline="0" dirty="0">
                <a:solidFill>
                  <a:schemeClr val="tx1"/>
                </a:solidFill>
                <a:effectLst/>
                <a:latin typeface="+mn-lt"/>
                <a:ea typeface="+mn-ea"/>
                <a:cs typeface="+mn-cs"/>
              </a:rPr>
              <a:t> </a:t>
            </a:r>
            <a:r>
              <a:rPr lang="en-US" sz="1200" dirty="0"/>
              <a:t>kits para la </a:t>
            </a:r>
            <a:r>
              <a:rPr lang="en-US" sz="1200" dirty="0" err="1"/>
              <a:t>diarrea</a:t>
            </a:r>
            <a:r>
              <a:rPr lang="en-US" sz="1200" dirty="0"/>
              <a:t> con</a:t>
            </a:r>
            <a:r>
              <a:rPr lang="en-US" sz="1200" baseline="0" dirty="0"/>
              <a:t> </a:t>
            </a:r>
            <a:r>
              <a:rPr lang="en-US" sz="1200" baseline="0" dirty="0" err="1"/>
              <a:t>una</a:t>
            </a:r>
            <a:r>
              <a:rPr lang="en-US" sz="1200" baseline="0" dirty="0"/>
              <a:t> </a:t>
            </a:r>
            <a:r>
              <a:rPr lang="en-US" sz="1200" baseline="0" dirty="0" err="1"/>
              <a:t>combinación</a:t>
            </a:r>
            <a:r>
              <a:rPr lang="en-US" sz="1200" baseline="0" dirty="0"/>
              <a:t> </a:t>
            </a:r>
            <a:r>
              <a:rPr lang="en-US" sz="1200" baseline="0" dirty="0" err="1"/>
              <a:t>preenvasada</a:t>
            </a:r>
            <a:r>
              <a:rPr lang="en-US" sz="1200" baseline="0" dirty="0"/>
              <a:t> de dos </a:t>
            </a:r>
            <a:r>
              <a:rPr lang="en-US" sz="1200" baseline="0" dirty="0" err="1"/>
              <a:t>bolsitas</a:t>
            </a:r>
            <a:r>
              <a:rPr lang="en-US" sz="1200" baseline="0" dirty="0"/>
              <a:t> de sales de </a:t>
            </a:r>
            <a:r>
              <a:rPr lang="en-US" sz="1200" baseline="0" dirty="0" err="1"/>
              <a:t>rehidratación</a:t>
            </a:r>
            <a:r>
              <a:rPr lang="en-US" sz="1200" baseline="0" dirty="0"/>
              <a:t> y </a:t>
            </a:r>
            <a:r>
              <a:rPr lang="en-US" sz="1200" baseline="0" dirty="0" err="1"/>
              <a:t>diez</a:t>
            </a:r>
            <a:r>
              <a:rPr lang="en-US" sz="1200" baseline="0" dirty="0"/>
              <a:t> </a:t>
            </a:r>
            <a:r>
              <a:rPr lang="en-US" sz="1200" baseline="0" dirty="0" err="1"/>
              <a:t>tabletas</a:t>
            </a:r>
            <a:r>
              <a:rPr lang="en-US" sz="1200" baseline="0" dirty="0"/>
              <a:t> del zinc.  </a:t>
            </a:r>
            <a:endParaRPr lang="en-US" sz="1200" b="0" i="0" kern="1200" dirty="0">
              <a:solidFill>
                <a:schemeClr val="tx1"/>
              </a:solidFill>
              <a:effectLst/>
              <a:latin typeface="+mn-lt"/>
              <a:ea typeface="+mn-ea"/>
              <a:cs typeface="+mn-cs"/>
            </a:endParaRPr>
          </a:p>
          <a:p>
            <a:pPr marL="0" marR="0" indent="0" algn="l" defTabSz="929305" rtl="0" eaLnBrk="1" fontAlgn="auto" latinLnBrk="0" hangingPunct="1">
              <a:lnSpc>
                <a:spcPct val="100000"/>
              </a:lnSpc>
              <a:spcBef>
                <a:spcPts val="0"/>
              </a:spcBef>
              <a:spcAft>
                <a:spcPts val="0"/>
              </a:spcAft>
              <a:buClrTx/>
              <a:buSzTx/>
              <a:buFontTx/>
              <a:buNone/>
              <a:tabLst/>
              <a:defRPr/>
            </a:pPr>
            <a:r>
              <a:rPr lang="en-US" dirty="0"/>
              <a:t>http://impactcalculator.psi.org/intervention_popup/290</a:t>
            </a:r>
          </a:p>
          <a:p>
            <a:pPr marL="0" marR="0" indent="0" algn="l" defTabSz="929305" rtl="0" eaLnBrk="1" fontAlgn="auto" latinLnBrk="0" hangingPunct="1">
              <a:lnSpc>
                <a:spcPct val="100000"/>
              </a:lnSpc>
              <a:spcBef>
                <a:spcPts val="0"/>
              </a:spcBef>
              <a:spcAft>
                <a:spcPts val="0"/>
              </a:spcAft>
              <a:buClrTx/>
              <a:buSzTx/>
              <a:buFontTx/>
              <a:buNone/>
              <a:tabLst/>
              <a:defRPr/>
            </a:pPr>
            <a:endParaRPr lang="en-US" dirty="0"/>
          </a:p>
          <a:p>
            <a:pPr marL="0" marR="0" indent="0" algn="l" defTabSz="929305" rtl="0" eaLnBrk="1" fontAlgn="auto" latinLnBrk="0" hangingPunct="1">
              <a:lnSpc>
                <a:spcPct val="100000"/>
              </a:lnSpc>
              <a:spcBef>
                <a:spcPts val="0"/>
              </a:spcBef>
              <a:spcAft>
                <a:spcPts val="0"/>
              </a:spcAft>
              <a:buClrTx/>
              <a:buSzTx/>
              <a:buFontTx/>
              <a:buNone/>
              <a:tabLst/>
              <a:defRPr/>
            </a:pPr>
            <a:r>
              <a:rPr lang="en-US" dirty="0"/>
              <a:t>El </a:t>
            </a:r>
            <a:r>
              <a:rPr lang="en-US" dirty="0" err="1"/>
              <a:t>módulo</a:t>
            </a:r>
            <a:r>
              <a:rPr lang="en-US" dirty="0"/>
              <a:t> </a:t>
            </a:r>
            <a:r>
              <a:rPr lang="en-US" dirty="0" err="1"/>
              <a:t>captura</a:t>
            </a:r>
            <a:r>
              <a:rPr lang="en-US" dirty="0"/>
              <a:t> </a:t>
            </a:r>
            <a:r>
              <a:rPr lang="en-US" dirty="0" err="1"/>
              <a:t>datos</a:t>
            </a:r>
            <a:r>
              <a:rPr lang="en-US" dirty="0"/>
              <a:t> para</a:t>
            </a:r>
            <a:r>
              <a:rPr lang="en-US" baseline="0" dirty="0"/>
              <a:t> la </a:t>
            </a:r>
            <a:r>
              <a:rPr lang="en-US" baseline="0" dirty="0" err="1"/>
              <a:t>evaluación</a:t>
            </a:r>
            <a:r>
              <a:rPr lang="en-US" baseline="0" dirty="0"/>
              <a:t>, </a:t>
            </a:r>
            <a:r>
              <a:rPr lang="en-US" sz="1200" dirty="0" err="1"/>
              <a:t>asesoramiento</a:t>
            </a:r>
            <a:r>
              <a:rPr lang="en-US" sz="1200" dirty="0"/>
              <a:t> </a:t>
            </a:r>
            <a:r>
              <a:rPr lang="en-US" sz="1200" dirty="0" err="1"/>
              <a:t>nutricional</a:t>
            </a:r>
            <a:r>
              <a:rPr lang="en-US" sz="1200" dirty="0"/>
              <a:t>, y </a:t>
            </a:r>
            <a:r>
              <a:rPr lang="en-US" sz="1200" dirty="0" err="1"/>
              <a:t>tratamiento</a:t>
            </a:r>
            <a:r>
              <a:rPr lang="en-US" sz="1200" dirty="0"/>
              <a:t> para </a:t>
            </a:r>
            <a:r>
              <a:rPr lang="en-US" sz="1200" dirty="0" err="1"/>
              <a:t>niños</a:t>
            </a:r>
            <a:r>
              <a:rPr lang="en-US" sz="1200" dirty="0"/>
              <a:t> </a:t>
            </a:r>
            <a:r>
              <a:rPr lang="en-US" sz="1200" dirty="0" err="1"/>
              <a:t>menores</a:t>
            </a:r>
            <a:r>
              <a:rPr lang="en-US" sz="1200" dirty="0"/>
              <a:t> de 5 </a:t>
            </a:r>
            <a:r>
              <a:rPr lang="en-US" sz="1200" dirty="0" err="1"/>
              <a:t>años</a:t>
            </a:r>
            <a:r>
              <a:rPr lang="en-US" sz="1200" dirty="0"/>
              <a:t>.  </a:t>
            </a:r>
            <a:r>
              <a:rPr lang="en-US" sz="1200" dirty="0" err="1"/>
              <a:t>También</a:t>
            </a:r>
            <a:r>
              <a:rPr lang="en-US" sz="1200" dirty="0"/>
              <a:t> </a:t>
            </a:r>
            <a:r>
              <a:rPr lang="en-US" sz="1200" dirty="0" err="1"/>
              <a:t>captura</a:t>
            </a:r>
            <a:r>
              <a:rPr lang="en-US" sz="1200" dirty="0"/>
              <a:t> </a:t>
            </a:r>
            <a:r>
              <a:rPr lang="en-US" sz="1200" dirty="0" err="1"/>
              <a:t>datos</a:t>
            </a:r>
            <a:r>
              <a:rPr lang="en-US" sz="1200" dirty="0"/>
              <a:t> para</a:t>
            </a:r>
            <a:r>
              <a:rPr lang="en-US" sz="1200" baseline="0" dirty="0"/>
              <a:t> la </a:t>
            </a:r>
            <a:r>
              <a:rPr lang="en-US" sz="1200" baseline="0" dirty="0" err="1"/>
              <a:t>tratamiento</a:t>
            </a:r>
            <a:r>
              <a:rPr lang="en-US" sz="1200" baseline="0" dirty="0"/>
              <a:t> de </a:t>
            </a:r>
            <a:r>
              <a:rPr lang="en-US" sz="1200" dirty="0"/>
              <a:t>la</a:t>
            </a:r>
            <a:r>
              <a:rPr lang="en-US" sz="1200" baseline="0" dirty="0"/>
              <a:t> </a:t>
            </a:r>
            <a:r>
              <a:rPr lang="en-US" sz="1200" baseline="0" dirty="0" err="1"/>
              <a:t>diarrea</a:t>
            </a:r>
            <a:r>
              <a:rPr lang="en-US" sz="1200" baseline="0" dirty="0"/>
              <a:t> y </a:t>
            </a:r>
            <a:r>
              <a:rPr lang="en-US" sz="1200" baseline="0" dirty="0" err="1"/>
              <a:t>neumonía</a:t>
            </a:r>
            <a:r>
              <a:rPr lang="en-US" sz="1200" baseline="0" dirty="0"/>
              <a:t> </a:t>
            </a:r>
            <a:r>
              <a:rPr lang="en-US" sz="1200" baseline="0" dirty="0" err="1"/>
              <a:t>en</a:t>
            </a:r>
            <a:r>
              <a:rPr lang="en-US" sz="1200" baseline="0" dirty="0"/>
              <a:t> </a:t>
            </a:r>
            <a:r>
              <a:rPr lang="en-US" sz="1200" baseline="0" dirty="0" err="1"/>
              <a:t>niños</a:t>
            </a:r>
            <a:r>
              <a:rPr lang="en-US" sz="1200" baseline="0" dirty="0"/>
              <a:t> </a:t>
            </a:r>
            <a:r>
              <a:rPr lang="en-US" sz="1200" baseline="0" dirty="0" err="1"/>
              <a:t>menores</a:t>
            </a:r>
            <a:r>
              <a:rPr lang="en-US" sz="1200" baseline="0" dirty="0"/>
              <a:t> de 6 </a:t>
            </a:r>
            <a:r>
              <a:rPr lang="en-US" sz="1200" baseline="0" dirty="0" err="1"/>
              <a:t>años</a:t>
            </a:r>
            <a:r>
              <a:rPr lang="en-US" sz="1200" baseline="0" dirty="0"/>
              <a:t>.   Nota que el </a:t>
            </a:r>
            <a:r>
              <a:rPr lang="en-US" sz="1200" baseline="0" dirty="0" err="1"/>
              <a:t>tratamiento</a:t>
            </a:r>
            <a:r>
              <a:rPr lang="en-US" sz="1200" baseline="0" dirty="0"/>
              <a:t> para la diarrhea y la </a:t>
            </a:r>
            <a:r>
              <a:rPr lang="en-US" sz="1200" baseline="0" dirty="0" err="1"/>
              <a:t>nemonía</a:t>
            </a:r>
            <a:r>
              <a:rPr lang="en-US" sz="1200" baseline="0" dirty="0"/>
              <a:t> se </a:t>
            </a:r>
            <a:r>
              <a:rPr lang="en-US" sz="1200" baseline="0" dirty="0" err="1"/>
              <a:t>disglose</a:t>
            </a:r>
            <a:r>
              <a:rPr lang="en-US" sz="1200" baseline="0" dirty="0"/>
              <a:t> </a:t>
            </a:r>
            <a:r>
              <a:rPr lang="en-US" sz="1200" baseline="0" dirty="0" err="1"/>
              <a:t>dentro</a:t>
            </a:r>
            <a:r>
              <a:rPr lang="en-US" sz="1200" baseline="0" dirty="0"/>
              <a:t> de </a:t>
            </a:r>
            <a:r>
              <a:rPr lang="en-US" sz="1200" dirty="0"/>
              <a:t>canal de </a:t>
            </a:r>
            <a:r>
              <a:rPr lang="en-US" sz="1200" dirty="0" err="1"/>
              <a:t>prestación</a:t>
            </a:r>
            <a:r>
              <a:rPr lang="en-US" sz="1200" dirty="0"/>
              <a:t> del </a:t>
            </a:r>
            <a:r>
              <a:rPr lang="en-US" sz="1200" dirty="0" err="1"/>
              <a:t>servicio</a:t>
            </a:r>
            <a:r>
              <a:rPr lang="en-US" sz="1200" baseline="0" dirty="0"/>
              <a:t>, </a:t>
            </a:r>
            <a:r>
              <a:rPr lang="en-US" sz="1200" baseline="0" dirty="0" err="1"/>
              <a:t>según</a:t>
            </a:r>
            <a:r>
              <a:rPr lang="en-US" sz="1200" baseline="0" dirty="0"/>
              <a:t> </a:t>
            </a:r>
            <a:r>
              <a:rPr lang="en-US" sz="1200" baseline="0" dirty="0" err="1"/>
              <a:t>tipo</a:t>
            </a:r>
            <a:r>
              <a:rPr lang="en-US" sz="1200" baseline="0" dirty="0"/>
              <a:t> de </a:t>
            </a:r>
            <a:r>
              <a:rPr lang="en-US" sz="1200" baseline="0" dirty="0" err="1"/>
              <a:t>producto</a:t>
            </a:r>
            <a:r>
              <a:rPr lang="en-US" sz="1200" baseline="0" dirty="0"/>
              <a:t>.   </a:t>
            </a:r>
            <a:endParaRPr lang="en-US" dirty="0"/>
          </a:p>
        </p:txBody>
      </p:sp>
      <p:sp>
        <p:nvSpPr>
          <p:cNvPr id="4" name="Slide Number Placeholder 3"/>
          <p:cNvSpPr>
            <a:spLocks noGrp="1"/>
          </p:cNvSpPr>
          <p:nvPr>
            <p:ph type="sldNum" sz="quarter" idx="10"/>
          </p:nvPr>
        </p:nvSpPr>
        <p:spPr/>
        <p:txBody>
          <a:bodyPr/>
          <a:lstStyle/>
          <a:p>
            <a:fld id="{D59AD19E-01ED-4CF2-B2BF-D1AB8FE06FC6}" type="slidenum">
              <a:rPr lang="en-US" smtClean="0"/>
              <a:t>6</a:t>
            </a:fld>
            <a:endParaRPr lang="en-US"/>
          </a:p>
        </p:txBody>
      </p:sp>
    </p:spTree>
    <p:extLst>
      <p:ext uri="{BB962C8B-B14F-4D97-AF65-F5344CB8AC3E}">
        <p14:creationId xmlns:p14="http://schemas.microsoft.com/office/powerpoint/2010/main" val="175179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dirty="0"/>
              <a:t>Este</a:t>
            </a:r>
            <a:r>
              <a:rPr lang="es-ES" baseline="0" dirty="0"/>
              <a:t> módulo captura el número de casos evaluados según tipo de canal, incluyendo: cuantos casos de fiebre atendidos, cuantos casos fueron analizados con microscopio (microscopía de luz se permite la visualización de los parásitos de la malaria en un frotis de sangre), y cuantos fueron </a:t>
            </a:r>
            <a:r>
              <a:rPr lang="en-US" sz="1200" dirty="0" err="1"/>
              <a:t>analizados</a:t>
            </a:r>
            <a:r>
              <a:rPr lang="en-US" sz="1200" dirty="0"/>
              <a:t> con </a:t>
            </a:r>
            <a:r>
              <a:rPr lang="en-US" sz="1200" dirty="0" err="1"/>
              <a:t>pruebas</a:t>
            </a:r>
            <a:r>
              <a:rPr lang="en-US" sz="1200" dirty="0"/>
              <a:t> de </a:t>
            </a:r>
            <a:r>
              <a:rPr lang="en-US" sz="1200" dirty="0" err="1"/>
              <a:t>diagnóstico</a:t>
            </a:r>
            <a:r>
              <a:rPr lang="en-US" sz="1200" dirty="0"/>
              <a:t> </a:t>
            </a:r>
            <a:r>
              <a:rPr lang="en-US" sz="1200" dirty="0" err="1"/>
              <a:t>rápido</a:t>
            </a:r>
            <a:r>
              <a:rPr lang="en-US" sz="1200" dirty="0"/>
              <a:t>.</a:t>
            </a:r>
          </a:p>
          <a:p>
            <a:endParaRPr lang="es-ES" sz="1200" b="0" i="0" kern="1200" dirty="0">
              <a:solidFill>
                <a:schemeClr val="tx1"/>
              </a:solidFill>
              <a:effectLst/>
              <a:latin typeface="Times" pitchFamily="27" charset="0"/>
              <a:ea typeface="+mn-ea"/>
              <a:cs typeface="+mn-cs"/>
            </a:endParaRPr>
          </a:p>
          <a:p>
            <a:r>
              <a:rPr lang="es-ES" sz="1200" b="0" i="0" kern="1200" dirty="0">
                <a:solidFill>
                  <a:schemeClr val="tx1"/>
                </a:solidFill>
                <a:effectLst/>
                <a:latin typeface="Times" pitchFamily="27" charset="0"/>
                <a:ea typeface="+mn-ea"/>
                <a:cs typeface="+mn-cs"/>
              </a:rPr>
              <a:t>Captura</a:t>
            </a:r>
            <a:r>
              <a:rPr lang="es-ES" sz="1200" b="0" i="0" kern="1200" baseline="0" dirty="0">
                <a:solidFill>
                  <a:schemeClr val="tx1"/>
                </a:solidFill>
                <a:effectLst/>
                <a:latin typeface="Times" pitchFamily="27" charset="0"/>
                <a:ea typeface="+mn-ea"/>
                <a:cs typeface="+mn-cs"/>
              </a:rPr>
              <a:t> resultados positivos y negativos, y tratamiento según canal.</a:t>
            </a:r>
            <a:endParaRPr lang="en-US" sz="1200" b="0" i="0" kern="1200" dirty="0">
              <a:solidFill>
                <a:schemeClr val="tx1"/>
              </a:solidFill>
              <a:effectLst/>
              <a:latin typeface="+mn-lt"/>
              <a:ea typeface="+mn-ea"/>
              <a:cs typeface="+mn-cs"/>
            </a:endParaRPr>
          </a:p>
          <a:p>
            <a:endParaRPr lang="es-ES" sz="1200" b="0" i="0" kern="1200" baseline="0" dirty="0">
              <a:solidFill>
                <a:schemeClr val="tx1"/>
              </a:solidFill>
              <a:effectLst/>
              <a:latin typeface="+mn-lt"/>
              <a:ea typeface="+mn-ea"/>
              <a:cs typeface="+mn-cs"/>
            </a:endParaRPr>
          </a:p>
          <a:p>
            <a:r>
              <a:rPr lang="es-ES" sz="1200" b="0" i="0" kern="1200" baseline="0" dirty="0">
                <a:solidFill>
                  <a:schemeClr val="tx1"/>
                </a:solidFill>
                <a:effectLst/>
                <a:latin typeface="+mn-lt"/>
                <a:ea typeface="+mn-ea"/>
                <a:cs typeface="+mn-cs"/>
              </a:rPr>
              <a:t>Puede ver que por cada canal, hay más desgloses según el tipo de producto: PSI </a:t>
            </a:r>
            <a:r>
              <a:rPr lang="es-ES" sz="1200" b="0" i="0" kern="1200" baseline="0" dirty="0" err="1">
                <a:solidFill>
                  <a:schemeClr val="tx1"/>
                </a:solidFill>
                <a:effectLst/>
                <a:latin typeface="+mn-lt"/>
                <a:ea typeface="+mn-ea"/>
                <a:cs typeface="+mn-cs"/>
              </a:rPr>
              <a:t>Product</a:t>
            </a:r>
            <a:r>
              <a:rPr lang="es-ES" sz="1200" b="0" i="0" kern="1200" baseline="0" dirty="0">
                <a:solidFill>
                  <a:schemeClr val="tx1"/>
                </a:solidFill>
                <a:effectLst/>
                <a:latin typeface="+mn-lt"/>
                <a:ea typeface="+mn-ea"/>
                <a:cs typeface="+mn-cs"/>
              </a:rPr>
              <a:t> (reporta el producto en esta categoría si el producto pasó por un almacén de PSI), Non-PSI </a:t>
            </a:r>
            <a:r>
              <a:rPr lang="es-ES" sz="1200" b="0" i="0" kern="1200" baseline="0" dirty="0" err="1">
                <a:solidFill>
                  <a:schemeClr val="tx1"/>
                </a:solidFill>
                <a:effectLst/>
                <a:latin typeface="+mn-lt"/>
                <a:ea typeface="+mn-ea"/>
                <a:cs typeface="+mn-cs"/>
              </a:rPr>
              <a:t>Product</a:t>
            </a:r>
            <a:r>
              <a:rPr lang="es-ES" sz="1200" b="0" i="0" kern="1200" baseline="0" dirty="0">
                <a:solidFill>
                  <a:schemeClr val="tx1"/>
                </a:solidFill>
                <a:effectLst/>
                <a:latin typeface="+mn-lt"/>
                <a:ea typeface="+mn-ea"/>
                <a:cs typeface="+mn-cs"/>
              </a:rPr>
              <a:t> (reporta </a:t>
            </a:r>
            <a:r>
              <a:rPr lang="es-ES" sz="1200" b="0" i="0" kern="1200" baseline="0" dirty="0">
                <a:solidFill>
                  <a:schemeClr val="tx1"/>
                </a:solidFill>
                <a:effectLst/>
                <a:latin typeface="Times" pitchFamily="27" charset="0"/>
                <a:ea typeface="+mn-ea"/>
                <a:cs typeface="+mn-cs"/>
              </a:rPr>
              <a:t>producto en esta categoría </a:t>
            </a:r>
            <a:r>
              <a:rPr lang="es-ES" sz="1200" b="0" i="0" kern="1200" baseline="0" dirty="0">
                <a:solidFill>
                  <a:schemeClr val="tx1"/>
                </a:solidFill>
                <a:effectLst/>
                <a:latin typeface="+mn-lt"/>
                <a:ea typeface="+mn-ea"/>
                <a:cs typeface="+mn-cs"/>
              </a:rPr>
              <a:t>si el producto </a:t>
            </a:r>
            <a:r>
              <a:rPr lang="es-ES" sz="1200" b="1" i="0" kern="1200" baseline="0" dirty="0">
                <a:solidFill>
                  <a:schemeClr val="tx1"/>
                </a:solidFill>
                <a:effectLst/>
                <a:latin typeface="+mn-lt"/>
                <a:ea typeface="+mn-ea"/>
                <a:cs typeface="+mn-cs"/>
              </a:rPr>
              <a:t>no pasó</a:t>
            </a:r>
            <a:r>
              <a:rPr lang="es-ES" sz="1200" b="0" i="0" kern="1200" baseline="0" dirty="0">
                <a:solidFill>
                  <a:schemeClr val="tx1"/>
                </a:solidFill>
                <a:effectLst/>
                <a:latin typeface="+mn-lt"/>
                <a:ea typeface="+mn-ea"/>
                <a:cs typeface="+mn-cs"/>
              </a:rPr>
              <a:t> por un almacén de PSI) y </a:t>
            </a:r>
            <a:r>
              <a:rPr lang="es-ES" sz="1200" b="0" i="0" kern="1200" baseline="0" dirty="0" err="1">
                <a:solidFill>
                  <a:schemeClr val="tx1"/>
                </a:solidFill>
                <a:effectLst/>
                <a:latin typeface="+mn-lt"/>
                <a:ea typeface="+mn-ea"/>
                <a:cs typeface="+mn-cs"/>
              </a:rPr>
              <a:t>Product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Source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Unknown</a:t>
            </a:r>
            <a:r>
              <a:rPr lang="es-ES" sz="1200" b="0" i="0" kern="1200" baseline="0" dirty="0">
                <a:solidFill>
                  <a:schemeClr val="tx1"/>
                </a:solidFill>
                <a:effectLst/>
                <a:latin typeface="+mn-lt"/>
                <a:ea typeface="+mn-ea"/>
                <a:cs typeface="+mn-cs"/>
              </a:rPr>
              <a:t> (reporta si no sabe el fuente del producto).  Recuerda, los productos reportados como </a:t>
            </a:r>
            <a:r>
              <a:rPr lang="es-ES" sz="1200" b="0" i="0" kern="1200" baseline="0" dirty="0" err="1">
                <a:solidFill>
                  <a:schemeClr val="tx1"/>
                </a:solidFill>
                <a:effectLst/>
                <a:latin typeface="+mn-lt"/>
                <a:ea typeface="+mn-ea"/>
                <a:cs typeface="+mn-cs"/>
              </a:rPr>
              <a:t>Product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Source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Unknown</a:t>
            </a:r>
            <a:r>
              <a:rPr lang="es-ES" sz="1200" b="0" i="0" kern="1200" baseline="0" dirty="0">
                <a:solidFill>
                  <a:schemeClr val="tx1"/>
                </a:solidFill>
                <a:effectLst/>
                <a:latin typeface="+mn-lt"/>
                <a:ea typeface="+mn-ea"/>
                <a:cs typeface="+mn-cs"/>
              </a:rPr>
              <a:t> no se tendrán en cuenta para la determinar el impacto en la salud.</a:t>
            </a:r>
          </a:p>
          <a:p>
            <a:r>
              <a:rPr lang="en-US" sz="1200" b="0" i="0" kern="1200" baseline="0" dirty="0">
                <a:solidFill>
                  <a:schemeClr val="tx1"/>
                </a:solidFill>
                <a:effectLst/>
                <a:latin typeface="+mn-lt"/>
                <a:ea typeface="+mn-ea"/>
                <a:cs typeface="+mn-cs"/>
              </a:rPr>
              <a:t>https://helppsi.freshdesk.com/en/support/solutions/articles/14000014984-common-data-element-definitions. </a:t>
            </a:r>
          </a:p>
        </p:txBody>
      </p:sp>
      <p:sp>
        <p:nvSpPr>
          <p:cNvPr id="4" name="Slide Number Placeholder 3"/>
          <p:cNvSpPr>
            <a:spLocks noGrp="1"/>
          </p:cNvSpPr>
          <p:nvPr>
            <p:ph type="sldNum" sz="quarter" idx="10"/>
          </p:nvPr>
        </p:nvSpPr>
        <p:spPr/>
        <p:txBody>
          <a:bodyPr/>
          <a:lstStyle/>
          <a:p>
            <a:fld id="{D59AD19E-01ED-4CF2-B2BF-D1AB8FE06FC6}" type="slidenum">
              <a:rPr lang="en-US" smtClean="0"/>
              <a:t>7</a:t>
            </a:fld>
            <a:endParaRPr lang="en-US"/>
          </a:p>
        </p:txBody>
      </p:sp>
    </p:spTree>
    <p:extLst>
      <p:ext uri="{BB962C8B-B14F-4D97-AF65-F5344CB8AC3E}">
        <p14:creationId xmlns:p14="http://schemas.microsoft.com/office/powerpoint/2010/main" val="196254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Módulo</a:t>
            </a:r>
            <a:r>
              <a:rPr lang="es-ES" baseline="0" dirty="0"/>
              <a:t> incluye desgloso según edad:  niños menores de 5 años, los mayores de 5 años, y edad desconocido.</a:t>
            </a:r>
            <a:endParaRPr lang="en-US" dirty="0"/>
          </a:p>
          <a:p>
            <a:endParaRPr lang="es-ES" baseline="0" dirty="0"/>
          </a:p>
          <a:p>
            <a:r>
              <a:rPr lang="es-ES" baseline="0" dirty="0"/>
              <a:t>También incluye la fumigación de interiores con insecticidas de acción residual (la aplicación de insecticidas al interior de viviendas, por las paredes y otras superficies que sirven de lugar de descanso para mosquitos infectados por el malaria.  La fumigación de interiores con insecticidas de acción residual mata a los mosquitos cuando se contactan las superficies tratadas, evitando la transmisión de la enfermedad.</a:t>
            </a:r>
          </a:p>
        </p:txBody>
      </p:sp>
      <p:sp>
        <p:nvSpPr>
          <p:cNvPr id="4" name="Slide Number Placeholder 3"/>
          <p:cNvSpPr>
            <a:spLocks noGrp="1"/>
          </p:cNvSpPr>
          <p:nvPr>
            <p:ph type="sldNum" sz="quarter" idx="10"/>
          </p:nvPr>
        </p:nvSpPr>
        <p:spPr/>
        <p:txBody>
          <a:bodyPr/>
          <a:lstStyle/>
          <a:p>
            <a:fld id="{D59AD19E-01ED-4CF2-B2BF-D1AB8FE06FC6}" type="slidenum">
              <a:rPr lang="en-US" smtClean="0"/>
              <a:t>8</a:t>
            </a:fld>
            <a:endParaRPr lang="en-US"/>
          </a:p>
        </p:txBody>
      </p:sp>
    </p:spTree>
    <p:extLst>
      <p:ext uri="{BB962C8B-B14F-4D97-AF65-F5344CB8AC3E}">
        <p14:creationId xmlns:p14="http://schemas.microsoft.com/office/powerpoint/2010/main" val="379931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Neonatal </a:t>
            </a:r>
            <a:r>
              <a:rPr lang="en-US" baseline="0" dirty="0"/>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relación</a:t>
            </a:r>
            <a:r>
              <a:rPr lang="en-US" sz="1200" b="0" i="0" kern="1200" baseline="0" dirty="0">
                <a:solidFill>
                  <a:schemeClr val="tx1"/>
                </a:solidFill>
                <a:effectLst/>
                <a:latin typeface="+mn-lt"/>
                <a:ea typeface="+mn-ea"/>
                <a:cs typeface="+mn-cs"/>
              </a:rPr>
              <a:t> a </a:t>
            </a:r>
            <a:r>
              <a:rPr lang="en-US" sz="1200" b="0" i="0" kern="1200" baseline="0" dirty="0" err="1">
                <a:solidFill>
                  <a:schemeClr val="tx1"/>
                </a:solidFill>
                <a:effectLst/>
                <a:latin typeface="+mn-lt"/>
                <a:ea typeface="+mn-ea"/>
                <a:cs typeface="+mn-cs"/>
              </a:rPr>
              <a:t>los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niños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recien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nacidos</a:t>
            </a:r>
            <a:r>
              <a:rPr lang="en-US" sz="1200" b="0" i="0" kern="1200" baseline="0" dirty="0">
                <a:solidFill>
                  <a:schemeClr val="tx1"/>
                </a:solidFill>
                <a:effectLst/>
                <a:latin typeface="+mn-lt"/>
                <a:ea typeface="+mn-ea"/>
                <a:cs typeface="+mn-cs"/>
              </a:rPr>
              <a:t> hasta las 4 </a:t>
            </a:r>
            <a:r>
              <a:rPr lang="en-US" sz="1200" b="0" i="0" kern="1200" baseline="0" dirty="0" err="1">
                <a:solidFill>
                  <a:schemeClr val="tx1"/>
                </a:solidFill>
                <a:effectLst/>
                <a:latin typeface="+mn-lt"/>
                <a:ea typeface="+mn-ea"/>
                <a:cs typeface="+mn-cs"/>
              </a:rPr>
              <a:t>semanas</a:t>
            </a:r>
            <a:r>
              <a:rPr lang="en-US" sz="1200" b="0" i="0" kern="1200" baseline="0" dirty="0">
                <a:solidFill>
                  <a:schemeClr val="tx1"/>
                </a:solidFill>
                <a:effectLst/>
                <a:latin typeface="+mn-lt"/>
                <a:ea typeface="+mn-ea"/>
                <a:cs typeface="+mn-cs"/>
              </a:rPr>
              <a:t>.</a:t>
            </a:r>
            <a:endParaRPr lang="en-US" dirty="0"/>
          </a:p>
          <a:p>
            <a:endParaRPr lang="es-ES" baseline="0" dirty="0"/>
          </a:p>
          <a:p>
            <a:r>
              <a:rPr lang="es-ES" baseline="0" dirty="0"/>
              <a:t>Este módulo captura datos en servicios prestados a mujeres embarazadas, incluyendo recibo de </a:t>
            </a:r>
            <a:r>
              <a:rPr lang="en-US" sz="1200" dirty="0" err="1"/>
              <a:t>suplementos</a:t>
            </a:r>
            <a:r>
              <a:rPr lang="es-ES" baseline="0" dirty="0"/>
              <a:t> </a:t>
            </a:r>
            <a:r>
              <a:rPr lang="en-US" sz="1200" dirty="0" err="1"/>
              <a:t>multivitamínicos</a:t>
            </a:r>
            <a:r>
              <a:rPr lang="en-US" sz="1200" dirty="0"/>
              <a:t> </a:t>
            </a:r>
            <a:r>
              <a:rPr lang="es-ES" baseline="0" dirty="0"/>
              <a:t>y medicamentos para la diabetes.  Favor de notar que se desagrega según tipo de canal.  </a:t>
            </a:r>
          </a:p>
          <a:p>
            <a:endParaRPr lang="es-ES" baseline="0" dirty="0"/>
          </a:p>
          <a:p>
            <a:r>
              <a:rPr lang="en-US" baseline="0" dirty="0" err="1"/>
              <a:t>Tratamiento</a:t>
            </a:r>
            <a:r>
              <a:rPr lang="en-US" baseline="0" dirty="0"/>
              <a:t> </a:t>
            </a:r>
            <a:r>
              <a:rPr lang="en-US" baseline="0" dirty="0" err="1"/>
              <a:t>preventivo</a:t>
            </a:r>
            <a:r>
              <a:rPr lang="en-US" baseline="0" dirty="0"/>
              <a:t> </a:t>
            </a:r>
            <a:r>
              <a:rPr lang="en-US" baseline="0" dirty="0" err="1"/>
              <a:t>intermitente</a:t>
            </a:r>
            <a:r>
              <a:rPr lang="en-US" baseline="0" dirty="0"/>
              <a:t> </a:t>
            </a:r>
            <a:r>
              <a:rPr lang="en-US" baseline="0" dirty="0" err="1"/>
              <a:t>durante</a:t>
            </a:r>
            <a:r>
              <a:rPr lang="en-US" baseline="0" dirty="0"/>
              <a:t> el </a:t>
            </a:r>
            <a:r>
              <a:rPr lang="en-US" baseline="0" dirty="0" err="1"/>
              <a:t>embarazo</a:t>
            </a:r>
            <a:r>
              <a:rPr lang="en-US" baseline="0" dirty="0"/>
              <a:t> </a:t>
            </a:r>
            <a:r>
              <a:rPr lang="en-US" baseline="0" dirty="0" err="1"/>
              <a:t>es</a:t>
            </a:r>
            <a:r>
              <a:rPr lang="en-US" baseline="0" dirty="0"/>
              <a:t> un </a:t>
            </a:r>
            <a:r>
              <a:rPr lang="en-US" baseline="0" dirty="0" err="1"/>
              <a:t>curso</a:t>
            </a:r>
            <a:r>
              <a:rPr lang="en-US" baseline="0" dirty="0"/>
              <a:t> </a:t>
            </a:r>
            <a:r>
              <a:rPr lang="en-US" baseline="0" dirty="0" err="1"/>
              <a:t>terapéutico</a:t>
            </a:r>
            <a:r>
              <a:rPr lang="en-US" baseline="0" dirty="0"/>
              <a:t> </a:t>
            </a:r>
            <a:r>
              <a:rPr lang="en-US" baseline="0" dirty="0" err="1"/>
              <a:t>completo</a:t>
            </a:r>
            <a:r>
              <a:rPr lang="en-US" baseline="0" dirty="0"/>
              <a:t> de </a:t>
            </a:r>
            <a:r>
              <a:rPr lang="en-US" baseline="0" dirty="0" err="1"/>
              <a:t>medicina</a:t>
            </a:r>
            <a:r>
              <a:rPr lang="en-US" baseline="0" dirty="0"/>
              <a:t> </a:t>
            </a:r>
            <a:r>
              <a:rPr lang="en-US" baseline="0" dirty="0" err="1"/>
              <a:t>antimalárica</a:t>
            </a:r>
            <a:r>
              <a:rPr lang="en-US" baseline="0" dirty="0"/>
              <a:t> que se </a:t>
            </a:r>
            <a:r>
              <a:rPr lang="en-US" baseline="0" dirty="0" err="1"/>
              <a:t>administra</a:t>
            </a:r>
            <a:r>
              <a:rPr lang="en-US" baseline="0" dirty="0"/>
              <a:t> a </a:t>
            </a:r>
            <a:r>
              <a:rPr lang="en-US" baseline="0" dirty="0" err="1"/>
              <a:t>mujeres</a:t>
            </a:r>
            <a:r>
              <a:rPr lang="en-US" baseline="0" dirty="0"/>
              <a:t> </a:t>
            </a:r>
            <a:r>
              <a:rPr lang="en-US" baseline="0" dirty="0" err="1"/>
              <a:t>embarazadas</a:t>
            </a:r>
            <a:r>
              <a:rPr lang="en-US" baseline="0" dirty="0"/>
              <a:t> </a:t>
            </a:r>
            <a:r>
              <a:rPr lang="en-US" baseline="0" dirty="0" err="1"/>
              <a:t>durante</a:t>
            </a:r>
            <a:r>
              <a:rPr lang="en-US" baseline="0" dirty="0"/>
              <a:t> las </a:t>
            </a:r>
            <a:r>
              <a:rPr lang="en-US" baseline="0" dirty="0" err="1"/>
              <a:t>visitas</a:t>
            </a:r>
            <a:r>
              <a:rPr lang="en-US" baseline="0" dirty="0"/>
              <a:t> </a:t>
            </a:r>
            <a:r>
              <a:rPr lang="en-US" baseline="0" dirty="0" err="1"/>
              <a:t>prenatales</a:t>
            </a:r>
            <a:r>
              <a:rPr lang="en-US" baseline="0" dirty="0"/>
              <a:t> </a:t>
            </a:r>
            <a:r>
              <a:rPr lang="en-US" baseline="0" dirty="0" err="1"/>
              <a:t>rutinarias</a:t>
            </a:r>
            <a:r>
              <a:rPr lang="en-US" baseline="0" dirty="0"/>
              <a:t>, </a:t>
            </a:r>
            <a:r>
              <a:rPr lang="en-US" baseline="0" dirty="0" err="1"/>
              <a:t>independientemente</a:t>
            </a:r>
            <a:r>
              <a:rPr lang="en-US" baseline="0" dirty="0"/>
              <a:t> de </a:t>
            </a:r>
            <a:r>
              <a:rPr lang="en-US" baseline="0" dirty="0" err="1"/>
              <a:t>si</a:t>
            </a:r>
            <a:r>
              <a:rPr lang="en-US" baseline="0" dirty="0"/>
              <a:t> </a:t>
            </a:r>
            <a:r>
              <a:rPr lang="en-US" baseline="0" dirty="0" err="1"/>
              <a:t>está</a:t>
            </a:r>
            <a:r>
              <a:rPr lang="en-US" baseline="0" dirty="0"/>
              <a:t> </a:t>
            </a:r>
            <a:r>
              <a:rPr lang="en-US" baseline="0" dirty="0" err="1"/>
              <a:t>infectado</a:t>
            </a:r>
            <a:r>
              <a:rPr lang="en-US" baseline="0" dirty="0"/>
              <a:t> con malaria.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Eclampsia:  Una </a:t>
            </a:r>
            <a:r>
              <a:rPr lang="en-US" sz="1200" b="0" i="0" kern="1200" dirty="0" err="1">
                <a:solidFill>
                  <a:schemeClr val="tx1"/>
                </a:solidFill>
                <a:effectLst/>
                <a:latin typeface="+mn-lt"/>
                <a:ea typeface="+mn-ea"/>
                <a:cs typeface="+mn-cs"/>
              </a:rPr>
              <a:t>condición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baseline="0" dirty="0">
                <a:solidFill>
                  <a:schemeClr val="tx1"/>
                </a:solidFill>
                <a:effectLst/>
                <a:latin typeface="+mn-lt"/>
                <a:ea typeface="+mn-ea"/>
                <a:cs typeface="+mn-cs"/>
              </a:rPr>
              <a:t> la </a:t>
            </a:r>
            <a:r>
              <a:rPr lang="en-US" sz="1200" b="0" i="0" kern="1200" baseline="0" dirty="0" err="1">
                <a:solidFill>
                  <a:schemeClr val="tx1"/>
                </a:solidFill>
                <a:effectLst/>
                <a:latin typeface="+mn-lt"/>
                <a:ea typeface="+mn-ea"/>
                <a:cs typeface="+mn-cs"/>
              </a:rPr>
              <a:t>cual</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uno</a:t>
            </a:r>
            <a:r>
              <a:rPr lang="en-US" sz="1200" b="0" i="0" kern="1200" baseline="0" dirty="0">
                <a:solidFill>
                  <a:schemeClr val="tx1"/>
                </a:solidFill>
                <a:effectLst/>
                <a:latin typeface="+mn-lt"/>
                <a:ea typeface="+mn-ea"/>
                <a:cs typeface="+mn-cs"/>
              </a:rPr>
              <a:t> y </a:t>
            </a:r>
            <a:r>
              <a:rPr lang="en-US" sz="1200" b="0" i="0" kern="1200" baseline="0" dirty="0" err="1">
                <a:solidFill>
                  <a:schemeClr val="tx1"/>
                </a:solidFill>
                <a:effectLst/>
                <a:latin typeface="+mn-lt"/>
                <a:ea typeface="+mn-ea"/>
                <a:cs typeface="+mn-cs"/>
              </a:rPr>
              <a:t>más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convulsiones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occuren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mujere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embarazada</a:t>
            </a:r>
            <a:r>
              <a:rPr lang="en-US" sz="1200" b="0" i="0" kern="1200" baseline="0" dirty="0">
                <a:solidFill>
                  <a:schemeClr val="tx1"/>
                </a:solidFill>
                <a:effectLst/>
                <a:latin typeface="+mn-lt"/>
                <a:ea typeface="+mn-ea"/>
                <a:cs typeface="+mn-cs"/>
              </a:rPr>
              <a:t> que </a:t>
            </a:r>
            <a:r>
              <a:rPr lang="en-US" sz="1200" b="0" i="0" kern="1200" baseline="0" dirty="0" err="1">
                <a:solidFill>
                  <a:schemeClr val="tx1"/>
                </a:solidFill>
                <a:effectLst/>
                <a:latin typeface="+mn-lt"/>
                <a:ea typeface="+mn-ea"/>
                <a:cs typeface="+mn-cs"/>
              </a:rPr>
              <a:t>sufre</a:t>
            </a:r>
            <a:r>
              <a:rPr lang="en-US" sz="1200" b="0" i="0" kern="1200" baseline="0" dirty="0">
                <a:solidFill>
                  <a:schemeClr val="tx1"/>
                </a:solidFill>
                <a:effectLst/>
                <a:latin typeface="+mn-lt"/>
                <a:ea typeface="+mn-ea"/>
                <a:cs typeface="+mn-cs"/>
              </a:rPr>
              <a:t> from la </a:t>
            </a:r>
            <a:r>
              <a:rPr lang="en-US" sz="1200" b="0" i="0" kern="1200" baseline="0" dirty="0" err="1">
                <a:solidFill>
                  <a:schemeClr val="tx1"/>
                </a:solidFill>
                <a:effectLst/>
                <a:latin typeface="+mn-lt"/>
                <a:ea typeface="+mn-ea"/>
                <a:cs typeface="+mn-cs"/>
              </a:rPr>
              <a:t>presión</a:t>
            </a:r>
            <a:r>
              <a:rPr lang="en-US" sz="1200" b="0" i="0" kern="1200" baseline="0" dirty="0">
                <a:solidFill>
                  <a:schemeClr val="tx1"/>
                </a:solidFill>
                <a:effectLst/>
                <a:latin typeface="+mn-lt"/>
                <a:ea typeface="+mn-ea"/>
                <a:cs typeface="+mn-cs"/>
              </a:rPr>
              <a:t> arterial </a:t>
            </a:r>
            <a:r>
              <a:rPr lang="en-US" sz="1200" b="0" i="0" kern="1200" baseline="0" dirty="0" err="1">
                <a:solidFill>
                  <a:schemeClr val="tx1"/>
                </a:solidFill>
                <a:effectLst/>
                <a:latin typeface="+mn-lt"/>
                <a:ea typeface="+mn-ea"/>
                <a:cs typeface="+mn-cs"/>
              </a:rPr>
              <a:t>alta</a:t>
            </a:r>
            <a:r>
              <a:rPr lang="en-US" sz="1200" b="0" i="0" kern="1200" baseline="0" dirty="0">
                <a:solidFill>
                  <a:schemeClr val="tx1"/>
                </a:solidFill>
                <a:effectLst/>
                <a:latin typeface="+mn-lt"/>
                <a:ea typeface="+mn-ea"/>
                <a:cs typeface="+mn-cs"/>
              </a:rPr>
              <a:t>, a menudo </a:t>
            </a:r>
            <a:r>
              <a:rPr lang="en-US" sz="1200" b="0" i="0" kern="1200" baseline="0" dirty="0" err="1">
                <a:solidFill>
                  <a:schemeClr val="tx1"/>
                </a:solidFill>
                <a:effectLst/>
                <a:latin typeface="+mn-lt"/>
                <a:ea typeface="+mn-ea"/>
                <a:cs typeface="+mn-cs"/>
              </a:rPr>
              <a:t>seguido</a:t>
            </a:r>
            <a:r>
              <a:rPr lang="en-US" sz="1200" b="0" i="0" kern="1200" baseline="0" dirty="0">
                <a:solidFill>
                  <a:schemeClr val="tx1"/>
                </a:solidFill>
                <a:effectLst/>
                <a:latin typeface="+mn-lt"/>
                <a:ea typeface="+mn-ea"/>
                <a:cs typeface="+mn-cs"/>
              </a:rPr>
              <a:t> de coma y que </a:t>
            </a:r>
            <a:r>
              <a:rPr lang="en-US" sz="1200" b="0" i="0" kern="1200" baseline="0" dirty="0" err="1">
                <a:solidFill>
                  <a:schemeClr val="tx1"/>
                </a:solidFill>
                <a:effectLst/>
                <a:latin typeface="+mn-lt"/>
                <a:ea typeface="+mn-ea"/>
                <a:cs typeface="+mn-cs"/>
              </a:rPr>
              <a:t>representa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una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amenaza</a:t>
            </a:r>
            <a:r>
              <a:rPr lang="en-US" sz="1200" b="0" i="0" kern="1200" baseline="0" dirty="0">
                <a:solidFill>
                  <a:schemeClr val="tx1"/>
                </a:solidFill>
                <a:effectLst/>
                <a:latin typeface="+mn-lt"/>
                <a:ea typeface="+mn-ea"/>
                <a:cs typeface="+mn-cs"/>
              </a:rPr>
              <a:t> para la </a:t>
            </a:r>
            <a:r>
              <a:rPr lang="en-US" sz="1200" b="0" i="0" kern="1200" baseline="0" dirty="0" err="1">
                <a:solidFill>
                  <a:schemeClr val="tx1"/>
                </a:solidFill>
                <a:effectLst/>
                <a:latin typeface="+mn-lt"/>
                <a:ea typeface="+mn-ea"/>
                <a:cs typeface="+mn-cs"/>
              </a:rPr>
              <a:t>salud</a:t>
            </a:r>
            <a:r>
              <a:rPr lang="en-US" sz="1200" b="0" i="0" kern="1200" baseline="0" dirty="0">
                <a:solidFill>
                  <a:schemeClr val="tx1"/>
                </a:solidFill>
                <a:effectLst/>
                <a:latin typeface="+mn-lt"/>
                <a:ea typeface="+mn-ea"/>
                <a:cs typeface="+mn-cs"/>
              </a:rPr>
              <a:t> de la </a:t>
            </a:r>
            <a:r>
              <a:rPr lang="en-US" sz="1200" b="0" i="0" kern="1200" baseline="0" dirty="0" err="1">
                <a:solidFill>
                  <a:schemeClr val="tx1"/>
                </a:solidFill>
                <a:effectLst/>
                <a:latin typeface="+mn-lt"/>
                <a:ea typeface="+mn-ea"/>
                <a:cs typeface="+mn-cs"/>
              </a:rPr>
              <a:t>madre</a:t>
            </a:r>
            <a:r>
              <a:rPr lang="en-US" sz="1200" b="0" i="0" kern="1200" baseline="0" dirty="0">
                <a:solidFill>
                  <a:schemeClr val="tx1"/>
                </a:solidFill>
                <a:effectLst/>
                <a:latin typeface="+mn-lt"/>
                <a:ea typeface="+mn-ea"/>
                <a:cs typeface="+mn-cs"/>
              </a:rPr>
              <a:t> y el </a:t>
            </a:r>
            <a:r>
              <a:rPr lang="en-US" sz="1200" b="0" i="0" kern="1200" baseline="0" dirty="0" err="1">
                <a:solidFill>
                  <a:schemeClr val="tx1"/>
                </a:solidFill>
                <a:effectLst/>
                <a:latin typeface="+mn-lt"/>
                <a:ea typeface="+mn-ea"/>
                <a:cs typeface="+mn-cs"/>
              </a:rPr>
              <a:t>bebé</a:t>
            </a:r>
            <a:r>
              <a:rPr lang="en-US" sz="1200" b="0" i="0" kern="1200" baseline="0" dirty="0">
                <a:solidFill>
                  <a:schemeClr val="tx1"/>
                </a:solidFill>
                <a:effectLst/>
                <a:latin typeface="+mn-lt"/>
                <a:ea typeface="+mn-ea"/>
                <a:cs typeface="+mn-cs"/>
              </a:rPr>
              <a:t>.  Se </a:t>
            </a:r>
            <a:r>
              <a:rPr lang="en-US" sz="1200" b="0" i="0" kern="1200" baseline="0" dirty="0" err="1">
                <a:solidFill>
                  <a:schemeClr val="tx1"/>
                </a:solidFill>
                <a:effectLst/>
                <a:latin typeface="+mn-lt"/>
                <a:ea typeface="+mn-ea"/>
                <a:cs typeface="+mn-cs"/>
              </a:rPr>
              <a:t>puede</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administrar</a:t>
            </a:r>
            <a:r>
              <a:rPr lang="en-US" sz="1200" b="0" i="0" kern="1200" baseline="0" dirty="0">
                <a:solidFill>
                  <a:schemeClr val="tx1"/>
                </a:solidFill>
                <a:effectLst/>
                <a:latin typeface="+mn-lt"/>
                <a:ea typeface="+mn-ea"/>
                <a:cs typeface="+mn-cs"/>
              </a:rPr>
              <a:t> </a:t>
            </a:r>
            <a:r>
              <a:rPr lang="en-US" sz="1200" b="1" i="0" kern="1200" baseline="0" dirty="0" err="1">
                <a:solidFill>
                  <a:schemeClr val="tx1"/>
                </a:solidFill>
                <a:effectLst/>
                <a:latin typeface="+mn-lt"/>
                <a:ea typeface="+mn-ea"/>
                <a:cs typeface="+mn-cs"/>
              </a:rPr>
              <a:t>sulfato</a:t>
            </a:r>
            <a:r>
              <a:rPr lang="en-US" sz="1200" b="1" i="0" kern="1200" baseline="0" dirty="0">
                <a:solidFill>
                  <a:schemeClr val="tx1"/>
                </a:solidFill>
                <a:effectLst/>
                <a:latin typeface="+mn-lt"/>
                <a:ea typeface="+mn-ea"/>
                <a:cs typeface="+mn-cs"/>
              </a:rPr>
              <a:t> de </a:t>
            </a:r>
            <a:r>
              <a:rPr lang="en-US" sz="1200" b="1" i="0" kern="1200" baseline="0" dirty="0" err="1">
                <a:solidFill>
                  <a:schemeClr val="tx1"/>
                </a:solidFill>
                <a:effectLst/>
                <a:latin typeface="+mn-lt"/>
                <a:ea typeface="+mn-ea"/>
                <a:cs typeface="+mn-cs"/>
              </a:rPr>
              <a:t>magnesio</a:t>
            </a:r>
            <a:r>
              <a:rPr lang="en-US" sz="1200" b="0" i="0" kern="1200" baseline="0" dirty="0">
                <a:solidFill>
                  <a:schemeClr val="tx1"/>
                </a:solidFill>
                <a:effectLst/>
                <a:latin typeface="+mn-lt"/>
                <a:ea typeface="+mn-ea"/>
                <a:cs typeface="+mn-cs"/>
              </a:rPr>
              <a:t> (un </a:t>
            </a:r>
            <a:r>
              <a:rPr lang="en-US" sz="1200" b="0" i="0" kern="1200" baseline="0" dirty="0" err="1">
                <a:solidFill>
                  <a:schemeClr val="tx1"/>
                </a:solidFill>
                <a:effectLst/>
                <a:latin typeface="+mn-lt"/>
                <a:ea typeface="+mn-ea"/>
                <a:cs typeface="+mn-cs"/>
              </a:rPr>
              <a:t>tipo</a:t>
            </a:r>
            <a:r>
              <a:rPr lang="en-US" sz="1200" b="0" i="0" kern="1200" baseline="0" dirty="0">
                <a:solidFill>
                  <a:schemeClr val="tx1"/>
                </a:solidFill>
                <a:effectLst/>
                <a:latin typeface="+mn-lt"/>
                <a:ea typeface="+mn-ea"/>
                <a:cs typeface="+mn-cs"/>
              </a:rPr>
              <a:t> de mineral) para tartar </a:t>
            </a:r>
            <a:r>
              <a:rPr lang="en-US" sz="1200" b="0" i="0" kern="1200" baseline="0" dirty="0" err="1">
                <a:solidFill>
                  <a:schemeClr val="tx1"/>
                </a:solidFill>
                <a:effectLst/>
                <a:latin typeface="+mn-lt"/>
                <a:ea typeface="+mn-ea"/>
                <a:cs typeface="+mn-cs"/>
              </a:rPr>
              <a:t>convulsiones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activas</a:t>
            </a:r>
            <a:r>
              <a:rPr lang="en-US" sz="1200" b="0" i="0" kern="1200" baseline="0" dirty="0">
                <a:solidFill>
                  <a:schemeClr val="tx1"/>
                </a:solidFill>
                <a:effectLst/>
                <a:latin typeface="+mn-lt"/>
                <a:ea typeface="+mn-ea"/>
                <a:cs typeface="+mn-cs"/>
              </a:rPr>
              <a:t> y </a:t>
            </a:r>
            <a:r>
              <a:rPr lang="en-US" sz="1200" b="0" i="0" kern="1200" baseline="0" dirty="0" err="1">
                <a:solidFill>
                  <a:schemeClr val="tx1"/>
                </a:solidFill>
                <a:effectLst/>
                <a:latin typeface="+mn-lt"/>
                <a:ea typeface="+mn-ea"/>
                <a:cs typeface="+mn-cs"/>
              </a:rPr>
              <a:t>prevenir</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convulsiones</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futuras</a:t>
            </a:r>
            <a:r>
              <a:rPr lang="en-US" sz="1200" b="0" i="0" kern="1200" baseline="0" dirty="0">
                <a:solidFill>
                  <a:schemeClr val="tx1"/>
                </a:solidFill>
                <a:effectLst/>
                <a:latin typeface="+mn-lt"/>
                <a:ea typeface="+mn-ea"/>
                <a:cs typeface="+mn-cs"/>
              </a:rPr>
              <a:t>.</a:t>
            </a:r>
          </a:p>
          <a:p>
            <a:endParaRPr lang="es-ES" sz="1200" b="0" i="0" kern="1200" baseline="0" dirty="0">
              <a:solidFill>
                <a:schemeClr val="tx1"/>
              </a:solidFill>
              <a:effectLst/>
              <a:latin typeface="+mn-lt"/>
              <a:ea typeface="+mn-ea"/>
              <a:cs typeface="+mn-cs"/>
            </a:endParaRPr>
          </a:p>
          <a:p>
            <a:r>
              <a:rPr lang="es-ES" sz="1200" b="0" i="0" kern="1200" baseline="0" dirty="0">
                <a:solidFill>
                  <a:schemeClr val="tx1"/>
                </a:solidFill>
                <a:effectLst/>
                <a:latin typeface="+mn-lt"/>
                <a:ea typeface="+mn-ea"/>
                <a:cs typeface="+mn-cs"/>
              </a:rPr>
              <a:t>Este módulo también captura servicios de parto.  Servicios obstétricos esenciales básicos en el nivel de centro de salud debe incluir: antibióticos parenterales, sedativos parenterales para eclampsia, extracción manual de la placenta, y extracción manual de partes retenidas.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b="0" i="0" u="none" strike="noStrike" kern="1200" dirty="0">
                <a:solidFill>
                  <a:schemeClr val="tx1"/>
                </a:solidFill>
                <a:effectLst/>
                <a:latin typeface="Times" pitchFamily="27" charset="0"/>
              </a:rPr>
              <a:t>Verificaciones lógicas: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b="0" i="0" u="none" strike="noStrike" kern="1200" dirty="0">
                <a:solidFill>
                  <a:schemeClr val="tx1"/>
                </a:solidFill>
                <a:effectLst/>
                <a:latin typeface="Times" pitchFamily="27" charset="0"/>
              </a:rPr>
              <a:t>Los países no deben ingresar números para suplementos multivitamínicos y también para hierro/ácido fólico. Los países</a:t>
            </a:r>
            <a:r>
              <a:rPr lang="es-ES" dirty="0"/>
              <a:t> </a:t>
            </a:r>
            <a:r>
              <a:rPr lang="es-ES" sz="1200" b="0" i="0" u="none" strike="noStrike" kern="1200" dirty="0">
                <a:solidFill>
                  <a:schemeClr val="tx1"/>
                </a:solidFill>
                <a:effectLst/>
                <a:latin typeface="Times" pitchFamily="27" charset="0"/>
              </a:rPr>
              <a:t>solo deben ingresar datos para una de las dos opciones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s-ES" sz="1200" b="0" i="0" u="none" strike="noStrike" kern="1200" dirty="0">
                <a:solidFill>
                  <a:schemeClr val="tx1"/>
                </a:solidFill>
                <a:effectLst/>
                <a:latin typeface="Times" pitchFamily="27" charset="0"/>
              </a:rPr>
              <a:t>El número total de mujeres monitoreadas para detectar la diabetes y que reciben medicamentos no debe coincidir (este no es un requisito estricto; sin embargo, si este número coincide, aparecerá un aviso de alerta para recordar las diferencias y se pedirá que se vuelva a verificar si los datos son correctos).</a:t>
            </a:r>
            <a:endParaRPr lang="es-ES" b="0" dirty="0"/>
          </a:p>
        </p:txBody>
      </p:sp>
      <p:sp>
        <p:nvSpPr>
          <p:cNvPr id="4" name="Slide Number Placeholder 3"/>
          <p:cNvSpPr>
            <a:spLocks noGrp="1"/>
          </p:cNvSpPr>
          <p:nvPr>
            <p:ph type="sldNum" sz="quarter" idx="10"/>
          </p:nvPr>
        </p:nvSpPr>
        <p:spPr/>
        <p:txBody>
          <a:bodyPr/>
          <a:lstStyle/>
          <a:p>
            <a:fld id="{D59AD19E-01ED-4CF2-B2BF-D1AB8FE06FC6}" type="slidenum">
              <a:rPr lang="en-US" smtClean="0"/>
              <a:t>9</a:t>
            </a:fld>
            <a:endParaRPr lang="en-US"/>
          </a:p>
        </p:txBody>
      </p:sp>
    </p:spTree>
    <p:extLst>
      <p:ext uri="{BB962C8B-B14F-4D97-AF65-F5344CB8AC3E}">
        <p14:creationId xmlns:p14="http://schemas.microsoft.com/office/powerpoint/2010/main" val="315546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Neonatal </a:t>
            </a:r>
            <a:r>
              <a:rPr lang="en-US" baseline="0" dirty="0"/>
              <a:t>= </a:t>
            </a:r>
            <a:r>
              <a:rPr lang="en-US" sz="1200" b="0" i="0" kern="1200" dirty="0" err="1">
                <a:solidFill>
                  <a:schemeClr val="tx1"/>
                </a:solidFill>
                <a:effectLst/>
                <a:latin typeface="Times" pitchFamily="27" charset="0"/>
                <a:ea typeface="+mn-ea"/>
                <a:cs typeface="+mn-cs"/>
              </a:rPr>
              <a:t>en</a:t>
            </a:r>
            <a:r>
              <a:rPr lang="en-US" sz="1200" b="0" i="0" kern="1200" dirty="0">
                <a:solidFill>
                  <a:schemeClr val="tx1"/>
                </a:solidFill>
                <a:effectLst/>
                <a:latin typeface="Times" pitchFamily="27" charset="0"/>
                <a:ea typeface="+mn-ea"/>
                <a:cs typeface="+mn-cs"/>
              </a:rPr>
              <a:t> </a:t>
            </a:r>
            <a:r>
              <a:rPr lang="en-US" sz="1200" b="0" i="0" kern="1200" dirty="0" err="1">
                <a:solidFill>
                  <a:schemeClr val="tx1"/>
                </a:solidFill>
                <a:effectLst/>
                <a:latin typeface="Times" pitchFamily="27" charset="0"/>
                <a:ea typeface="+mn-ea"/>
                <a:cs typeface="+mn-cs"/>
              </a:rPr>
              <a:t>relación</a:t>
            </a:r>
            <a:r>
              <a:rPr lang="en-US" sz="1200" b="0" i="0" kern="1200" baseline="0" dirty="0">
                <a:solidFill>
                  <a:schemeClr val="tx1"/>
                </a:solidFill>
                <a:effectLst/>
                <a:latin typeface="Times" pitchFamily="27" charset="0"/>
                <a:ea typeface="+mn-ea"/>
                <a:cs typeface="+mn-cs"/>
              </a:rPr>
              <a:t> a </a:t>
            </a:r>
            <a:r>
              <a:rPr lang="en-US" sz="1200" b="0" i="0" kern="1200" baseline="0" dirty="0" err="1">
                <a:solidFill>
                  <a:schemeClr val="tx1"/>
                </a:solidFill>
                <a:effectLst/>
                <a:latin typeface="Times" pitchFamily="27" charset="0"/>
                <a:ea typeface="+mn-ea"/>
                <a:cs typeface="+mn-cs"/>
              </a:rPr>
              <a:t>los</a:t>
            </a:r>
            <a:r>
              <a:rPr lang="en-US" sz="1200" b="0" i="0" kern="1200" baseline="0" dirty="0">
                <a:solidFill>
                  <a:schemeClr val="tx1"/>
                </a:solidFill>
                <a:effectLst/>
                <a:latin typeface="Times" pitchFamily="27" charset="0"/>
                <a:ea typeface="+mn-ea"/>
                <a:cs typeface="+mn-cs"/>
              </a:rPr>
              <a:t> </a:t>
            </a:r>
            <a:r>
              <a:rPr lang="en-US" sz="1200" b="0" i="0" kern="1200" baseline="0" dirty="0" err="1">
                <a:solidFill>
                  <a:schemeClr val="tx1"/>
                </a:solidFill>
                <a:effectLst/>
                <a:latin typeface="Times" pitchFamily="27" charset="0"/>
                <a:ea typeface="+mn-ea"/>
                <a:cs typeface="+mn-cs"/>
              </a:rPr>
              <a:t>niños</a:t>
            </a:r>
            <a:r>
              <a:rPr lang="en-US" sz="1200" b="0" i="0" kern="1200" baseline="0" dirty="0">
                <a:solidFill>
                  <a:schemeClr val="tx1"/>
                </a:solidFill>
                <a:effectLst/>
                <a:latin typeface="Times" pitchFamily="27" charset="0"/>
                <a:ea typeface="+mn-ea"/>
                <a:cs typeface="+mn-cs"/>
              </a:rPr>
              <a:t> </a:t>
            </a:r>
            <a:r>
              <a:rPr lang="en-US" sz="1200" b="0" i="0" kern="1200" baseline="0" dirty="0" err="1">
                <a:solidFill>
                  <a:schemeClr val="tx1"/>
                </a:solidFill>
                <a:effectLst/>
                <a:latin typeface="Times" pitchFamily="27" charset="0"/>
                <a:ea typeface="+mn-ea"/>
                <a:cs typeface="+mn-cs"/>
              </a:rPr>
              <a:t>recien</a:t>
            </a:r>
            <a:r>
              <a:rPr lang="en-US" sz="1200" b="0" i="0" kern="1200" baseline="0" dirty="0">
                <a:solidFill>
                  <a:schemeClr val="tx1"/>
                </a:solidFill>
                <a:effectLst/>
                <a:latin typeface="Times" pitchFamily="27" charset="0"/>
                <a:ea typeface="+mn-ea"/>
                <a:cs typeface="+mn-cs"/>
              </a:rPr>
              <a:t> </a:t>
            </a:r>
            <a:r>
              <a:rPr lang="en-US" sz="1200" b="0" i="0" kern="1200" baseline="0" dirty="0" err="1">
                <a:solidFill>
                  <a:schemeClr val="tx1"/>
                </a:solidFill>
                <a:effectLst/>
                <a:latin typeface="Times" pitchFamily="27" charset="0"/>
                <a:ea typeface="+mn-ea"/>
                <a:cs typeface="+mn-cs"/>
              </a:rPr>
              <a:t>nacidos</a:t>
            </a:r>
            <a:r>
              <a:rPr lang="en-US" sz="1200" b="0" i="0" kern="1200" baseline="0" dirty="0">
                <a:solidFill>
                  <a:schemeClr val="tx1"/>
                </a:solidFill>
                <a:effectLst/>
                <a:latin typeface="Times" pitchFamily="27" charset="0"/>
                <a:ea typeface="+mn-ea"/>
                <a:cs typeface="+mn-cs"/>
              </a:rPr>
              <a:t> hasta las 4 </a:t>
            </a:r>
            <a:r>
              <a:rPr lang="en-US" sz="1200" b="0" i="0" kern="1200" baseline="0" dirty="0" err="1">
                <a:solidFill>
                  <a:schemeClr val="tx1"/>
                </a:solidFill>
                <a:effectLst/>
                <a:latin typeface="Times" pitchFamily="27" charset="0"/>
                <a:ea typeface="+mn-ea"/>
                <a:cs typeface="+mn-cs"/>
              </a:rPr>
              <a:t>semanas</a:t>
            </a:r>
            <a:r>
              <a:rPr lang="en-US" sz="1200" b="0" i="0" kern="1200" baseline="0" dirty="0">
                <a:solidFill>
                  <a:schemeClr val="tx1"/>
                </a:solidFill>
                <a:effectLst/>
                <a:latin typeface="Times" pitchFamily="27" charset="0"/>
                <a:ea typeface="+mn-ea"/>
                <a:cs typeface="+mn-cs"/>
              </a:rPr>
              <a:t>.</a:t>
            </a:r>
            <a:endParaRPr lang="en-US" dirty="0"/>
          </a:p>
          <a:p>
            <a:endParaRPr lang="es-ES" baseline="0" dirty="0"/>
          </a:p>
          <a:p>
            <a:r>
              <a:rPr lang="es-ES" baseline="0" dirty="0"/>
              <a:t>Este módulo también captura datos de servicios prestados a neonatos y infantes, según tipo de canal.</a:t>
            </a:r>
            <a:endParaRPr lang="en-US" baseline="0" dirty="0"/>
          </a:p>
        </p:txBody>
      </p:sp>
      <p:sp>
        <p:nvSpPr>
          <p:cNvPr id="4" name="Slide Number Placeholder 3"/>
          <p:cNvSpPr>
            <a:spLocks noGrp="1"/>
          </p:cNvSpPr>
          <p:nvPr>
            <p:ph type="sldNum" sz="quarter" idx="10"/>
          </p:nvPr>
        </p:nvSpPr>
        <p:spPr/>
        <p:txBody>
          <a:bodyPr/>
          <a:lstStyle/>
          <a:p>
            <a:fld id="{D59AD19E-01ED-4CF2-B2BF-D1AB8FE06FC6}" type="slidenum">
              <a:rPr lang="en-US" smtClean="0"/>
              <a:t>10</a:t>
            </a:fld>
            <a:endParaRPr lang="en-US"/>
          </a:p>
        </p:txBody>
      </p:sp>
    </p:spTree>
    <p:extLst>
      <p:ext uri="{BB962C8B-B14F-4D97-AF65-F5344CB8AC3E}">
        <p14:creationId xmlns:p14="http://schemas.microsoft.com/office/powerpoint/2010/main" val="392692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Este modulo </a:t>
            </a:r>
            <a:r>
              <a:rPr lang="en-US" sz="1200" kern="1200" dirty="0" err="1">
                <a:solidFill>
                  <a:schemeClr val="tx1"/>
                </a:solidFill>
                <a:effectLst/>
                <a:latin typeface="+mn-lt"/>
                <a:ea typeface="+mn-ea"/>
                <a:cs typeface="+mn-cs"/>
              </a:rPr>
              <a:t>captura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número</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inodoros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vendidos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según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mecanismo</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venta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microfinanza</a:t>
            </a:r>
            <a:r>
              <a:rPr lang="en-US" sz="1200" kern="1200" baseline="0" dirty="0">
                <a:solidFill>
                  <a:schemeClr val="tx1"/>
                </a:solidFill>
                <a:effectLst/>
                <a:latin typeface="+mn-lt"/>
                <a:ea typeface="+mn-ea"/>
                <a:cs typeface="+mn-cs"/>
              </a:rPr>
              <a:t> o </a:t>
            </a:r>
            <a:r>
              <a:rPr lang="en-US" sz="1200" kern="1200" baseline="0" dirty="0" err="1">
                <a:solidFill>
                  <a:schemeClr val="tx1"/>
                </a:solidFill>
                <a:effectLst/>
                <a:latin typeface="+mn-lt"/>
                <a:ea typeface="+mn-ea"/>
                <a:cs typeface="+mn-cs"/>
              </a:rPr>
              <a:t>venta</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directa</a:t>
            </a:r>
            <a:r>
              <a:rPr lang="en-US" sz="1200" kern="1200" baseline="0" dirty="0">
                <a:solidFill>
                  <a:schemeClr val="tx1"/>
                </a:solidFill>
                <a:effectLst/>
                <a:latin typeface="+mn-lt"/>
                <a:ea typeface="+mn-ea"/>
                <a:cs typeface="+mn-cs"/>
              </a:rPr>
              <a:t>), y </a:t>
            </a:r>
            <a:r>
              <a:rPr lang="en-US" sz="1200" kern="1200" baseline="0" dirty="0" err="1">
                <a:solidFill>
                  <a:schemeClr val="tx1"/>
                </a:solidFill>
                <a:effectLst/>
                <a:latin typeface="+mn-lt"/>
                <a:ea typeface="+mn-ea"/>
                <a:cs typeface="+mn-cs"/>
              </a:rPr>
              <a:t>según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número</a:t>
            </a:r>
            <a:r>
              <a:rPr lang="en-US" sz="1200" kern="1200" baseline="0" dirty="0">
                <a:solidFill>
                  <a:schemeClr val="tx1"/>
                </a:solidFill>
                <a:effectLst/>
                <a:latin typeface="+mn-lt"/>
                <a:ea typeface="+mn-ea"/>
                <a:cs typeface="+mn-cs"/>
              </a:rPr>
              <a:t> de </a:t>
            </a:r>
            <a:r>
              <a:rPr lang="en-US" sz="1200" kern="1200" baseline="0" dirty="0" err="1">
                <a:solidFill>
                  <a:schemeClr val="tx1"/>
                </a:solidFill>
                <a:effectLst/>
                <a:latin typeface="+mn-lt"/>
                <a:ea typeface="+mn-ea"/>
                <a:cs typeface="+mn-cs"/>
              </a:rPr>
              <a:t>inodoros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construidos</a:t>
            </a:r>
            <a:r>
              <a:rPr lang="en-US" sz="1200" kern="1200" baseline="0" dirty="0">
                <a:solidFill>
                  <a:schemeClr val="tx1"/>
                </a:solidFill>
                <a:effectLst/>
                <a:latin typeface="+mn-lt"/>
                <a:ea typeface="+mn-ea"/>
                <a:cs typeface="+mn-cs"/>
              </a:rPr>
              <a:t>. </a:t>
            </a:r>
          </a:p>
          <a:p>
            <a:endParaRPr lang="es-E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a:solidFill>
                  <a:schemeClr val="tx1"/>
                </a:solidFill>
                <a:effectLst/>
                <a:latin typeface="+mn-lt"/>
                <a:ea typeface="+mn-ea"/>
                <a:cs typeface="+mn-cs"/>
              </a:rPr>
              <a:t>Favor de notar que los tipos de inodoros no son especificados porque los países de PSI venden/construyen muchos tipos de inodoros.  Países que reportan TIENEN que notificar PA y Cristina </a:t>
            </a:r>
            <a:r>
              <a:rPr lang="es-ES" sz="1200" kern="1200" baseline="0" dirty="0" err="1">
                <a:solidFill>
                  <a:schemeClr val="tx1"/>
                </a:solidFill>
                <a:effectLst/>
                <a:latin typeface="+mn-lt"/>
                <a:ea typeface="+mn-ea"/>
                <a:cs typeface="+mn-cs"/>
              </a:rPr>
              <a:t>Lussiana</a:t>
            </a:r>
            <a:r>
              <a:rPr lang="es-ES" sz="1200" kern="1200" baseline="0" dirty="0">
                <a:solidFill>
                  <a:schemeClr val="tx1"/>
                </a:solidFill>
                <a:effectLst/>
                <a:latin typeface="+mn-lt"/>
                <a:ea typeface="+mn-ea"/>
                <a:cs typeface="+mn-cs"/>
              </a:rPr>
              <a:t> de los tipos de inodoros que se reportan, indicando que son tipos 1, 2 y 3 por su país (esto es Letrinas; Tanques sépticos: Anillos de cemento; Letrinas nuevas y mejoradas; Mejoras de letrinas – sobre el suelo; Mejoras de letrinas – debajo el suelo).  Si un tipo de inodoro repite con frecuencia, PA puede </a:t>
            </a:r>
            <a:r>
              <a:rPr lang="en-US" sz="1200" i="0" dirty="0" err="1"/>
              <a:t>desarrollar</a:t>
            </a:r>
            <a:r>
              <a:rPr lang="en-US" sz="1200" i="0" dirty="0"/>
              <a:t> un </a:t>
            </a:r>
            <a:r>
              <a:rPr lang="en-US" sz="1200" i="0" dirty="0" err="1"/>
              <a:t>modelo</a:t>
            </a:r>
            <a:r>
              <a:rPr lang="en-US" sz="1200" i="0" dirty="0"/>
              <a:t> de AVAD </a:t>
            </a:r>
            <a:r>
              <a:rPr lang="en-US" sz="1200" i="0" dirty="0" err="1"/>
              <a:t>evitados</a:t>
            </a:r>
            <a:r>
              <a:rPr lang="en-US" sz="1200" i="0" dirty="0"/>
              <a:t>.</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a:t>
            </a:r>
            <a:r>
              <a:rPr lang="es-ES" sz="1200" kern="1200" baseline="0" dirty="0">
                <a:solidFill>
                  <a:schemeClr val="tx1"/>
                </a:solidFill>
                <a:effectLst/>
                <a:latin typeface="+mn-lt"/>
                <a:ea typeface="+mn-ea"/>
                <a:cs typeface="+mn-cs"/>
              </a:rPr>
              <a:t> módulo también captura datos de servicios de manejo de lodos fecales.</a:t>
            </a:r>
          </a:p>
          <a:p>
            <a:r>
              <a:rPr lang="es-ES" sz="1200" kern="1200" baseline="0" dirty="0">
                <a:solidFill>
                  <a:schemeClr val="tx1"/>
                </a:solidFill>
                <a:effectLst/>
                <a:latin typeface="+mn-lt"/>
                <a:ea typeface="+mn-ea"/>
                <a:cs typeface="+mn-cs"/>
              </a:rPr>
              <a:t>Servicios de manejo de lodos fecales:  un sistema de manejo que recoge, transporte, y trata los lodos fecales (también llamados residuos sépticos) de letrina de pozo, tanques sépticos, o otras instalaciones sanitarios en el local.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module also captures data on FSM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Al </a:t>
            </a:r>
            <a:r>
              <a:rPr lang="en-US" sz="1200" i="0" dirty="0" err="1"/>
              <a:t>comienzo</a:t>
            </a:r>
            <a:r>
              <a:rPr lang="en-US" sz="1200" i="0" dirty="0"/>
              <a:t> del </a:t>
            </a:r>
            <a:r>
              <a:rPr lang="en-US" sz="1200" i="0" dirty="0" err="1"/>
              <a:t>reporte</a:t>
            </a:r>
            <a:r>
              <a:rPr lang="en-US" sz="1200" i="0" dirty="0"/>
              <a:t> se </a:t>
            </a:r>
            <a:r>
              <a:rPr lang="en-US" sz="1200" i="0" dirty="0" err="1"/>
              <a:t>debe</a:t>
            </a:r>
            <a:r>
              <a:rPr lang="en-US" sz="1200" i="0" dirty="0"/>
              <a:t> </a:t>
            </a:r>
            <a:r>
              <a:rPr lang="en-US" sz="1200" i="0" dirty="0" err="1"/>
              <a:t>informar</a:t>
            </a:r>
            <a:r>
              <a:rPr lang="en-US" sz="1200" i="0" dirty="0"/>
              <a:t> </a:t>
            </a:r>
            <a:r>
              <a:rPr lang="en-US" sz="1200" i="0" dirty="0" err="1"/>
              <a:t>por</a:t>
            </a:r>
            <a:r>
              <a:rPr lang="en-US" sz="1200" i="0" dirty="0"/>
              <a:t> </a:t>
            </a:r>
            <a:r>
              <a:rPr lang="en-US" sz="1200" i="0" dirty="0" err="1"/>
              <a:t>correo</a:t>
            </a:r>
            <a:r>
              <a:rPr lang="en-US" sz="1200" i="0" dirty="0"/>
              <a:t> </a:t>
            </a:r>
            <a:r>
              <a:rPr lang="en-US" sz="1200" i="0" dirty="0" err="1"/>
              <a:t>electrónico</a:t>
            </a:r>
            <a:r>
              <a:rPr lang="en-US" sz="1200" i="0" dirty="0"/>
              <a:t> al </a:t>
            </a:r>
            <a:r>
              <a:rPr lang="en-US" sz="1200" i="0" dirty="0" err="1"/>
              <a:t>servicio</a:t>
            </a:r>
            <a:r>
              <a:rPr lang="en-US" sz="1200" i="0" dirty="0"/>
              <a:t> de </a:t>
            </a:r>
            <a:r>
              <a:rPr lang="en-US" sz="1200" i="0" dirty="0" err="1"/>
              <a:t>analítica</a:t>
            </a:r>
            <a:r>
              <a:rPr lang="en-US" sz="1200" i="0" dirty="0"/>
              <a:t> del </a:t>
            </a:r>
            <a:r>
              <a:rPr lang="en-US" sz="1200" i="0" dirty="0" err="1"/>
              <a:t>programa</a:t>
            </a:r>
            <a:r>
              <a:rPr lang="en-US" sz="1200" i="0" dirty="0"/>
              <a:t> de las </a:t>
            </a:r>
            <a:r>
              <a:rPr lang="en-US" sz="1200" i="0" dirty="0" err="1"/>
              <a:t>especificaciones</a:t>
            </a:r>
            <a:r>
              <a:rPr lang="en-US" sz="1200" i="0" dirty="0"/>
              <a:t> del </a:t>
            </a:r>
            <a:r>
              <a:rPr lang="en-US" sz="1200" i="0" dirty="0" err="1"/>
              <a:t>tipo</a:t>
            </a:r>
            <a:r>
              <a:rPr lang="en-US" sz="1200" i="0" dirty="0"/>
              <a:t> de </a:t>
            </a:r>
            <a:r>
              <a:rPr lang="en-US" sz="1200" i="0" dirty="0" err="1"/>
              <a:t>inodoro</a:t>
            </a:r>
            <a:r>
              <a:rPr lang="en-US" sz="1200" i="0" dirty="0"/>
              <a:t> a fin de </a:t>
            </a:r>
            <a:r>
              <a:rPr lang="en-US" sz="1200" i="0" dirty="0" err="1"/>
              <a:t>poder</a:t>
            </a:r>
            <a:r>
              <a:rPr lang="en-US" sz="1200" i="0" dirty="0"/>
              <a:t> </a:t>
            </a:r>
            <a:r>
              <a:rPr lang="en-US" sz="1200" i="0" dirty="0" err="1"/>
              <a:t>desarrollar</a:t>
            </a:r>
            <a:r>
              <a:rPr lang="en-US" sz="1200" i="0" dirty="0"/>
              <a:t> un </a:t>
            </a:r>
            <a:r>
              <a:rPr lang="en-US" sz="1200" i="0" dirty="0" err="1"/>
              <a:t>modelo</a:t>
            </a:r>
            <a:r>
              <a:rPr lang="en-US" sz="1200" i="0" dirty="0"/>
              <a:t> de AVAD </a:t>
            </a:r>
            <a:r>
              <a:rPr lang="en-US" sz="1200" i="0" dirty="0" err="1"/>
              <a:t>evitados</a:t>
            </a:r>
            <a:r>
              <a:rPr lang="en-US" sz="1200" i="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9AD19E-01ED-4CF2-B2BF-D1AB8FE06FC6}" type="slidenum">
              <a:rPr lang="en-US" smtClean="0"/>
              <a:t>11</a:t>
            </a:fld>
            <a:endParaRPr lang="en-US"/>
          </a:p>
        </p:txBody>
      </p:sp>
    </p:spTree>
    <p:extLst>
      <p:ext uri="{BB962C8B-B14F-4D97-AF65-F5344CB8AC3E}">
        <p14:creationId xmlns:p14="http://schemas.microsoft.com/office/powerpoint/2010/main" val="2725272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9"/>
          <p:cNvSpPr>
            <a:spLocks noGrp="1"/>
          </p:cNvSpPr>
          <p:nvPr>
            <p:ph type="body" sz="quarter" idx="10" hasCustomPrompt="1"/>
          </p:nvPr>
        </p:nvSpPr>
        <p:spPr>
          <a:xfrm>
            <a:off x="838200" y="5410200"/>
            <a:ext cx="4419600" cy="685800"/>
          </a:xfrm>
        </p:spPr>
        <p:txBody>
          <a:bodyPr/>
          <a:lstStyle>
            <a:lvl1pPr marL="0" indent="0">
              <a:buNone/>
              <a:defRPr sz="1800" b="1" i="0" baseline="0">
                <a:latin typeface="Arial" charset="0"/>
                <a:ea typeface="Arial" charset="0"/>
                <a:cs typeface="Arial" charset="0"/>
              </a:defRPr>
            </a:lvl1pPr>
          </a:lstStyle>
          <a:p>
            <a:pPr lvl="0"/>
            <a:r>
              <a:rPr lang="en-US" dirty="0"/>
              <a:t>INSERT NAME or more info</a:t>
            </a:r>
          </a:p>
        </p:txBody>
      </p:sp>
      <p:sp>
        <p:nvSpPr>
          <p:cNvPr id="12" name="Text Placeholder 11"/>
          <p:cNvSpPr>
            <a:spLocks noGrp="1"/>
          </p:cNvSpPr>
          <p:nvPr>
            <p:ph type="body" sz="quarter" idx="11" hasCustomPrompt="1"/>
          </p:nvPr>
        </p:nvSpPr>
        <p:spPr>
          <a:xfrm>
            <a:off x="838200" y="6400800"/>
            <a:ext cx="6019800" cy="381000"/>
          </a:xfrm>
        </p:spPr>
        <p:txBody>
          <a:bodyPr/>
          <a:lstStyle>
            <a:lvl1pPr marL="0" indent="0">
              <a:buNone/>
              <a:defRPr sz="1600" b="1" i="1" baseline="0">
                <a:solidFill>
                  <a:schemeClr val="bg2"/>
                </a:solidFill>
              </a:defRPr>
            </a:lvl1pPr>
          </a:lstStyle>
          <a:p>
            <a:pPr lvl="0"/>
            <a:r>
              <a:rPr lang="en-US" dirty="0"/>
              <a:t>1 January 2016</a:t>
            </a:r>
          </a:p>
        </p:txBody>
      </p:sp>
      <p:pic>
        <p:nvPicPr>
          <p:cNvPr id="13" name="Picture 12"/>
          <p:cNvPicPr>
            <a:picLocks noChangeAspect="1"/>
          </p:cNvPicPr>
          <p:nvPr userDrawn="1"/>
        </p:nvPicPr>
        <p:blipFill>
          <a:blip r:embed="rId3"/>
          <a:stretch>
            <a:fillRect/>
          </a:stretch>
        </p:blipFill>
        <p:spPr>
          <a:xfrm>
            <a:off x="7848600" y="5998265"/>
            <a:ext cx="1104899" cy="685800"/>
          </a:xfrm>
          <a:prstGeom prst="rect">
            <a:avLst/>
          </a:prstGeom>
        </p:spPr>
      </p:pic>
      <p:sp>
        <p:nvSpPr>
          <p:cNvPr id="15" name="Title 14"/>
          <p:cNvSpPr>
            <a:spLocks noGrp="1"/>
          </p:cNvSpPr>
          <p:nvPr>
            <p:ph type="title" hasCustomPrompt="1"/>
          </p:nvPr>
        </p:nvSpPr>
        <p:spPr>
          <a:xfrm>
            <a:off x="838200" y="4495800"/>
            <a:ext cx="7315200" cy="762000"/>
          </a:xfrm>
        </p:spPr>
        <p:txBody>
          <a:bodyPr/>
          <a:lstStyle>
            <a:lvl1pPr>
              <a:defRPr sz="4000">
                <a:solidFill>
                  <a:schemeClr val="tx1"/>
                </a:solidFill>
              </a:defRPr>
            </a:lvl1pPr>
          </a:lstStyle>
          <a:p>
            <a:r>
              <a:rPr lang="en-US" dirty="0"/>
              <a:t>Click to edit title</a:t>
            </a:r>
          </a:p>
        </p:txBody>
      </p:sp>
    </p:spTree>
    <p:extLst>
      <p:ext uri="{BB962C8B-B14F-4D97-AF65-F5344CB8AC3E}">
        <p14:creationId xmlns:p14="http://schemas.microsoft.com/office/powerpoint/2010/main" val="143716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914400" y="1828800"/>
            <a:ext cx="35306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572000" y="1828800"/>
            <a:ext cx="3657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597400" y="3810000"/>
            <a:ext cx="36322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dirty="0"/>
            </a:lvl1pPr>
          </a:lstStyle>
          <a:p>
            <a:pPr>
              <a:defRPr/>
            </a:pPr>
            <a:endParaRPr lang="en-US"/>
          </a:p>
        </p:txBody>
      </p:sp>
      <p:sp>
        <p:nvSpPr>
          <p:cNvPr id="8" name="Slide Number Placeholder 7"/>
          <p:cNvSpPr>
            <a:spLocks noGrp="1"/>
          </p:cNvSpPr>
          <p:nvPr>
            <p:ph type="sldNum" sz="quarter" idx="11"/>
          </p:nvPr>
        </p:nvSpPr>
        <p:spPr/>
        <p:txBody>
          <a:bodyPr/>
          <a:lstStyle>
            <a:lvl1pPr>
              <a:defRPr dirty="0" smtClean="0"/>
            </a:lvl1pPr>
          </a:lstStyle>
          <a:p>
            <a:pPr>
              <a:defRPr/>
            </a:pPr>
            <a:r>
              <a:rPr lang="en-US"/>
              <a:t>PAGE </a:t>
            </a:r>
            <a:fld id="{7F09CF4E-4090-4222-80FF-4421927194DA}" type="slidenum">
              <a:rPr lang="en-US" smtClean="0"/>
              <a:pPr>
                <a:defRPr/>
              </a:pPr>
              <a:t>‹#›</a:t>
            </a:fld>
            <a:endParaRPr lang="en-US" sz="1400">
              <a:latin typeface="Times" pitchFamily="27" charset="0"/>
            </a:endParaRPr>
          </a:p>
        </p:txBody>
      </p:sp>
      <p:sp>
        <p:nvSpPr>
          <p:cNvPr id="10" name="Title 1"/>
          <p:cNvSpPr>
            <a:spLocks noGrp="1"/>
          </p:cNvSpPr>
          <p:nvPr>
            <p:ph type="title" hasCustomPrompt="1"/>
          </p:nvPr>
        </p:nvSpPr>
        <p:spPr>
          <a:xfrm>
            <a:off x="914400" y="990600"/>
            <a:ext cx="7315200" cy="660400"/>
          </a:xfrm>
        </p:spPr>
        <p:txBody>
          <a:bodyPr/>
          <a:lstStyle>
            <a:lvl1pPr>
              <a:defRPr sz="36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C5F2ABA7-423C-41B5-9625-1F015DD27D6F}" type="slidenum">
              <a:rPr lang="en-US" smtClean="0"/>
              <a:pPr>
                <a:defRPr/>
              </a:pPr>
              <a:t>‹#›</a:t>
            </a:fld>
            <a:endParaRPr lang="en-US" sz="1400" dirty="0"/>
          </a:p>
        </p:txBody>
      </p:sp>
    </p:spTree>
    <p:extLst>
      <p:ext uri="{BB962C8B-B14F-4D97-AF65-F5344CB8AC3E}">
        <p14:creationId xmlns:p14="http://schemas.microsoft.com/office/powerpoint/2010/main" val="131438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Rectangle 4"/>
          <p:cNvSpPr/>
          <p:nvPr userDrawn="1"/>
        </p:nvSpPr>
        <p:spPr bwMode="auto">
          <a:xfrm>
            <a:off x="0" y="0"/>
            <a:ext cx="9144000"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noFill/>
              <a:effectLst/>
              <a:latin typeface="Times" pitchFamily="27" charset="0"/>
            </a:endParaRPr>
          </a:p>
        </p:txBody>
      </p:sp>
      <p:sp>
        <p:nvSpPr>
          <p:cNvPr id="14" name="Text Placeholder 13"/>
          <p:cNvSpPr>
            <a:spLocks noGrp="1"/>
          </p:cNvSpPr>
          <p:nvPr>
            <p:ph type="body" sz="quarter" idx="10" hasCustomPrompt="1"/>
          </p:nvPr>
        </p:nvSpPr>
        <p:spPr>
          <a:xfrm>
            <a:off x="0" y="2590800"/>
            <a:ext cx="9144000" cy="762000"/>
          </a:xfrm>
        </p:spPr>
        <p:txBody>
          <a:bodyPr/>
          <a:lstStyle>
            <a:lvl1pPr marL="0" indent="0" algn="ctr">
              <a:buNone/>
              <a:defRPr sz="4800">
                <a:solidFill>
                  <a:schemeClr val="bg1"/>
                </a:solidFill>
              </a:defRPr>
            </a:lvl1pPr>
          </a:lstStyle>
          <a:p>
            <a:pPr lvl="0"/>
            <a:r>
              <a:rPr lang="en-US" dirty="0"/>
              <a:t>Click to edit divider text</a:t>
            </a:r>
          </a:p>
        </p:txBody>
      </p:sp>
    </p:spTree>
    <p:extLst>
      <p:ext uri="{BB962C8B-B14F-4D97-AF65-F5344CB8AC3E}">
        <p14:creationId xmlns:p14="http://schemas.microsoft.com/office/powerpoint/2010/main" val="1947490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Connect with 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2412076"/>
            <a:ext cx="464126" cy="464126"/>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600" y="3450475"/>
            <a:ext cx="464126" cy="46412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 y="4488874"/>
            <a:ext cx="464126" cy="464126"/>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05400" y="2412076"/>
            <a:ext cx="464126" cy="464126"/>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10942" y="3419994"/>
            <a:ext cx="464126" cy="464126"/>
          </a:xfrm>
          <a:prstGeom prst="rect">
            <a:avLst/>
          </a:prstGeom>
        </p:spPr>
      </p:pic>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05400" y="4488874"/>
            <a:ext cx="464126" cy="464126"/>
          </a:xfrm>
          <a:prstGeom prst="rect">
            <a:avLst/>
          </a:prstGeom>
        </p:spPr>
      </p:pic>
    </p:spTree>
    <p:extLst>
      <p:ext uri="{BB962C8B-B14F-4D97-AF65-F5344CB8AC3E}">
        <p14:creationId xmlns:p14="http://schemas.microsoft.com/office/powerpoint/2010/main" val="50763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and dono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914400" y="3810000"/>
            <a:ext cx="1066800" cy="1066800"/>
          </a:xfrm>
        </p:spPr>
        <p:txBody>
          <a:bodyPr/>
          <a:lstStyle>
            <a:lvl1pPr marL="0" indent="0">
              <a:buFontTx/>
              <a:buNone/>
              <a:defRPr baseline="0"/>
            </a:lvl1pPr>
          </a:lstStyle>
          <a:p>
            <a:r>
              <a:rPr lang="en-US" dirty="0"/>
              <a:t>Donor logo here</a:t>
            </a:r>
          </a:p>
        </p:txBody>
      </p:sp>
      <p:sp>
        <p:nvSpPr>
          <p:cNvPr id="7" name="Picture Placeholder 5"/>
          <p:cNvSpPr>
            <a:spLocks noGrp="1"/>
          </p:cNvSpPr>
          <p:nvPr>
            <p:ph type="pic" sz="quarter" idx="11" hasCustomPrompt="1"/>
          </p:nvPr>
        </p:nvSpPr>
        <p:spPr>
          <a:xfrm>
            <a:off x="2438400" y="3810000"/>
            <a:ext cx="1066800" cy="1066800"/>
          </a:xfrm>
        </p:spPr>
        <p:txBody>
          <a:bodyPr/>
          <a:lstStyle>
            <a:lvl1pPr marL="0" indent="0">
              <a:buFontTx/>
              <a:buNone/>
              <a:defRPr baseline="0"/>
            </a:lvl1pPr>
          </a:lstStyle>
          <a:p>
            <a:r>
              <a:rPr lang="en-US" dirty="0"/>
              <a:t>Donor logo here</a:t>
            </a:r>
          </a:p>
        </p:txBody>
      </p:sp>
      <p:sp>
        <p:nvSpPr>
          <p:cNvPr id="8" name="Picture Placeholder 5"/>
          <p:cNvSpPr>
            <a:spLocks noGrp="1"/>
          </p:cNvSpPr>
          <p:nvPr>
            <p:ph type="pic" sz="quarter" idx="12" hasCustomPrompt="1"/>
          </p:nvPr>
        </p:nvSpPr>
        <p:spPr>
          <a:xfrm>
            <a:off x="4038600" y="3810000"/>
            <a:ext cx="1066800" cy="1066800"/>
          </a:xfrm>
        </p:spPr>
        <p:txBody>
          <a:bodyPr/>
          <a:lstStyle>
            <a:lvl1pPr marL="0" indent="0">
              <a:buFontTx/>
              <a:buNone/>
              <a:defRPr baseline="0"/>
            </a:lvl1pPr>
          </a:lstStyle>
          <a:p>
            <a:r>
              <a:rPr lang="en-US" dirty="0"/>
              <a:t>Donor logo here</a:t>
            </a:r>
          </a:p>
        </p:txBody>
      </p:sp>
      <p:sp>
        <p:nvSpPr>
          <p:cNvPr id="9" name="Picture Placeholder 5"/>
          <p:cNvSpPr>
            <a:spLocks noGrp="1"/>
          </p:cNvSpPr>
          <p:nvPr>
            <p:ph type="pic" sz="quarter" idx="13" hasCustomPrompt="1"/>
          </p:nvPr>
        </p:nvSpPr>
        <p:spPr>
          <a:xfrm>
            <a:off x="5655425" y="3810000"/>
            <a:ext cx="1066800" cy="1066800"/>
          </a:xfrm>
        </p:spPr>
        <p:txBody>
          <a:bodyPr/>
          <a:lstStyle>
            <a:lvl1pPr marL="0" indent="0">
              <a:buFontTx/>
              <a:buNone/>
              <a:defRPr baseline="0"/>
            </a:lvl1pPr>
          </a:lstStyle>
          <a:p>
            <a:r>
              <a:rPr lang="en-US" dirty="0"/>
              <a:t>Donor logo here</a:t>
            </a:r>
          </a:p>
        </p:txBody>
      </p:sp>
      <p:sp>
        <p:nvSpPr>
          <p:cNvPr id="10" name="Picture Placeholder 5"/>
          <p:cNvSpPr>
            <a:spLocks noGrp="1"/>
          </p:cNvSpPr>
          <p:nvPr>
            <p:ph type="pic" sz="quarter" idx="14" hasCustomPrompt="1"/>
          </p:nvPr>
        </p:nvSpPr>
        <p:spPr>
          <a:xfrm>
            <a:off x="7162800" y="3810000"/>
            <a:ext cx="1066800" cy="1066800"/>
          </a:xfrm>
        </p:spPr>
        <p:txBody>
          <a:bodyPr/>
          <a:lstStyle>
            <a:lvl1pPr marL="0" indent="0">
              <a:buFontTx/>
              <a:buNone/>
              <a:defRPr baseline="0"/>
            </a:lvl1pPr>
          </a:lstStyle>
          <a:p>
            <a:r>
              <a:rPr lang="en-US" dirty="0"/>
              <a:t>Donor logo here</a:t>
            </a:r>
          </a:p>
        </p:txBody>
      </p:sp>
      <p:sp>
        <p:nvSpPr>
          <p:cNvPr id="3" name="TextBox 2"/>
          <p:cNvSpPr txBox="1"/>
          <p:nvPr userDrawn="1"/>
        </p:nvSpPr>
        <p:spPr>
          <a:xfrm>
            <a:off x="0" y="2819400"/>
            <a:ext cx="9144000" cy="615553"/>
          </a:xfrm>
          <a:prstGeom prst="rect">
            <a:avLst/>
          </a:prstGeom>
          <a:noFill/>
        </p:spPr>
        <p:txBody>
          <a:bodyPr wrap="square" rtlCol="0">
            <a:spAutoFit/>
          </a:bodyPr>
          <a:lstStyle/>
          <a:p>
            <a:pPr algn="ctr"/>
            <a:r>
              <a:rPr lang="en-US" sz="3400" dirty="0">
                <a:solidFill>
                  <a:schemeClr val="accent1"/>
                </a:solidFill>
                <a:latin typeface="Arial" charset="0"/>
              </a:rPr>
              <a:t>¡Gracias!</a:t>
            </a:r>
            <a:endParaRPr lang="es-ES" sz="3400" dirty="0">
              <a:solidFill>
                <a:schemeClr val="accent1"/>
              </a:solidFill>
              <a:latin typeface="Arial" charset="0"/>
              <a:ea typeface="Arial" charset="0"/>
              <a:cs typeface="Arial" charset="0"/>
            </a:endParaRPr>
          </a:p>
        </p:txBody>
      </p:sp>
    </p:spTree>
    <p:extLst>
      <p:ext uri="{BB962C8B-B14F-4D97-AF65-F5344CB8AC3E}">
        <p14:creationId xmlns:p14="http://schemas.microsoft.com/office/powerpoint/2010/main" val="448499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s and comments">
    <p:spTree>
      <p:nvGrpSpPr>
        <p:cNvPr id="1" name=""/>
        <p:cNvGrpSpPr/>
        <p:nvPr/>
      </p:nvGrpSpPr>
      <p:grpSpPr>
        <a:xfrm>
          <a:off x="0" y="0"/>
          <a:ext cx="0" cy="0"/>
          <a:chOff x="0" y="0"/>
          <a:chExt cx="0" cy="0"/>
        </a:xfrm>
      </p:grpSpPr>
      <p:sp>
        <p:nvSpPr>
          <p:cNvPr id="5" name="TextBox 4"/>
          <p:cNvSpPr txBox="1"/>
          <p:nvPr userDrawn="1"/>
        </p:nvSpPr>
        <p:spPr>
          <a:xfrm>
            <a:off x="0" y="2438400"/>
            <a:ext cx="9144000" cy="1938992"/>
          </a:xfrm>
          <a:prstGeom prst="rect">
            <a:avLst/>
          </a:prstGeom>
          <a:noFill/>
        </p:spPr>
        <p:txBody>
          <a:bodyPr wrap="square" rtlCol="0">
            <a:spAutoFit/>
          </a:bodyPr>
          <a:lstStyle/>
          <a:p>
            <a:pPr algn="ctr"/>
            <a:r>
              <a:rPr dirty="0"/>
              <a:t> </a:t>
            </a:r>
            <a:r>
              <a:rPr lang="en-US" sz="6000" dirty="0">
                <a:solidFill>
                  <a:schemeClr val="accent1"/>
                </a:solidFill>
                <a:latin typeface="+mj-lt"/>
              </a:rPr>
              <a:t>¿Tienen alguna pregunta? </a:t>
            </a:r>
            <a:br/>
            <a:r>
              <a:rPr lang="en-US" sz="6000" dirty="0">
                <a:solidFill>
                  <a:schemeClr val="accent1"/>
                </a:solidFill>
                <a:latin typeface="+mj-lt"/>
              </a:rPr>
              <a:t>¿Algún comentario?</a:t>
            </a:r>
            <a:endParaRPr lang="es-ES" sz="6000" dirty="0">
              <a:solidFill>
                <a:schemeClr val="accent1"/>
              </a:solidFill>
              <a:latin typeface="+mj-lt"/>
            </a:endParaRPr>
          </a:p>
        </p:txBody>
      </p:sp>
    </p:spTree>
    <p:extLst>
      <p:ext uri="{BB962C8B-B14F-4D97-AF65-F5344CB8AC3E}">
        <p14:creationId xmlns:p14="http://schemas.microsoft.com/office/powerpoint/2010/main" val="55987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9"/>
          <p:cNvSpPr>
            <a:spLocks noGrp="1"/>
          </p:cNvSpPr>
          <p:nvPr>
            <p:ph type="body" sz="quarter" idx="10" hasCustomPrompt="1"/>
          </p:nvPr>
        </p:nvSpPr>
        <p:spPr>
          <a:xfrm>
            <a:off x="838200" y="5410200"/>
            <a:ext cx="4419600" cy="685800"/>
          </a:xfrm>
        </p:spPr>
        <p:txBody>
          <a:bodyPr/>
          <a:lstStyle>
            <a:lvl1pPr marL="0" indent="0">
              <a:buNone/>
              <a:defRPr sz="1800" b="1" i="0" baseline="0">
                <a:latin typeface="Arial" charset="0"/>
                <a:ea typeface="Arial" charset="0"/>
                <a:cs typeface="Arial" charset="0"/>
              </a:defRPr>
            </a:lvl1pPr>
          </a:lstStyle>
          <a:p>
            <a:pPr lvl="0"/>
            <a:r>
              <a:rPr lang="en-US" dirty="0"/>
              <a:t>INSERT NAME or more info</a:t>
            </a:r>
          </a:p>
        </p:txBody>
      </p:sp>
      <p:sp>
        <p:nvSpPr>
          <p:cNvPr id="7" name="Text Placeholder 11"/>
          <p:cNvSpPr>
            <a:spLocks noGrp="1"/>
          </p:cNvSpPr>
          <p:nvPr>
            <p:ph type="body" sz="quarter" idx="11" hasCustomPrompt="1"/>
          </p:nvPr>
        </p:nvSpPr>
        <p:spPr>
          <a:xfrm>
            <a:off x="838200" y="6400800"/>
            <a:ext cx="6019800" cy="381000"/>
          </a:xfrm>
        </p:spPr>
        <p:txBody>
          <a:bodyPr/>
          <a:lstStyle>
            <a:lvl1pPr marL="0" indent="0">
              <a:buNone/>
              <a:defRPr sz="1600" b="1" i="1" baseline="0">
                <a:solidFill>
                  <a:schemeClr val="bg2"/>
                </a:solidFill>
              </a:defRPr>
            </a:lvl1pPr>
          </a:lstStyle>
          <a:p>
            <a:pPr lvl="0"/>
            <a:r>
              <a:rPr lang="en-US" dirty="0"/>
              <a:t>1 January 2016</a:t>
            </a:r>
          </a:p>
        </p:txBody>
      </p:sp>
      <p:sp>
        <p:nvSpPr>
          <p:cNvPr id="10" name="Rectangle 9"/>
          <p:cNvSpPr/>
          <p:nvPr userDrawn="1"/>
        </p:nvSpPr>
        <p:spPr bwMode="auto">
          <a:xfrm>
            <a:off x="7620000" y="5867400"/>
            <a:ext cx="14478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27" charset="0"/>
            </a:endParaRPr>
          </a:p>
        </p:txBody>
      </p:sp>
      <p:sp>
        <p:nvSpPr>
          <p:cNvPr id="9" name="Title 14"/>
          <p:cNvSpPr>
            <a:spLocks noGrp="1"/>
          </p:cNvSpPr>
          <p:nvPr>
            <p:ph type="title" hasCustomPrompt="1"/>
          </p:nvPr>
        </p:nvSpPr>
        <p:spPr>
          <a:xfrm>
            <a:off x="838200" y="4495800"/>
            <a:ext cx="7315200" cy="762000"/>
          </a:xfrm>
        </p:spPr>
        <p:txBody>
          <a:bodyPr/>
          <a:lstStyle>
            <a:lvl1pPr>
              <a:defRPr sz="4000">
                <a:solidFill>
                  <a:schemeClr val="tx1"/>
                </a:solidFill>
              </a:defRPr>
            </a:lvl1pPr>
          </a:lstStyle>
          <a:p>
            <a:r>
              <a:rPr lang="en-US" dirty="0"/>
              <a:t>Click to edit title</a:t>
            </a:r>
          </a:p>
        </p:txBody>
      </p:sp>
      <p:pic>
        <p:nvPicPr>
          <p:cNvPr id="8" name="Picture 7"/>
          <p:cNvPicPr>
            <a:picLocks noChangeAspect="1"/>
          </p:cNvPicPr>
          <p:nvPr userDrawn="1"/>
        </p:nvPicPr>
        <p:blipFill>
          <a:blip r:embed="rId3"/>
          <a:stretch>
            <a:fillRect/>
          </a:stretch>
        </p:blipFill>
        <p:spPr>
          <a:xfrm>
            <a:off x="7848600" y="5998265"/>
            <a:ext cx="1104899" cy="685800"/>
          </a:xfrm>
          <a:prstGeom prst="rect">
            <a:avLst/>
          </a:prstGeom>
        </p:spPr>
      </p:pic>
    </p:spTree>
    <p:extLst>
      <p:ext uri="{BB962C8B-B14F-4D97-AF65-F5344CB8AC3E}">
        <p14:creationId xmlns:p14="http://schemas.microsoft.com/office/powerpoint/2010/main" val="168486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7" name="Title 1"/>
          <p:cNvSpPr>
            <a:spLocks noGrp="1"/>
          </p:cNvSpPr>
          <p:nvPr>
            <p:ph type="title" idx="13" hasCustomPrompt="1"/>
          </p:nvPr>
        </p:nvSpPr>
        <p:spPr>
          <a:xfrm>
            <a:off x="609600" y="3048000"/>
            <a:ext cx="7658100" cy="660400"/>
          </a:xfrm>
        </p:spPr>
        <p:txBody>
          <a:bodyPr/>
          <a:lstStyle>
            <a:lvl1pPr algn="ctr">
              <a:defRPr sz="6000"/>
            </a:lvl1pPr>
          </a:lstStyle>
          <a:p>
            <a:r>
              <a:rPr lang="en-US" dirty="0"/>
              <a:t>click to edit </a:t>
            </a:r>
            <a:br>
              <a:rPr lang="en-US" dirty="0"/>
            </a:br>
            <a:r>
              <a:rPr lang="en-US" dirty="0"/>
              <a:t>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Use over need</a:t>
            </a:r>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C5F2ABA7-423C-41B5-9625-1F015DD27D6F}" type="slidenum">
              <a:rPr lang="en-US" smtClean="0"/>
              <a:pPr>
                <a:defRPr/>
              </a:pPr>
              <a:t>‹#›</a:t>
            </a:fld>
            <a:endParaRPr lang="en-US" sz="1400" dirty="0"/>
          </a:p>
        </p:txBody>
      </p:sp>
      <p:sp>
        <p:nvSpPr>
          <p:cNvPr id="8" name="Text Placeholder 7"/>
          <p:cNvSpPr>
            <a:spLocks noGrp="1"/>
          </p:cNvSpPr>
          <p:nvPr>
            <p:ph type="body" sz="quarter" idx="12" hasCustomPrompt="1"/>
          </p:nvPr>
        </p:nvSpPr>
        <p:spPr>
          <a:xfrm>
            <a:off x="3276600" y="3733800"/>
            <a:ext cx="2133600" cy="457200"/>
          </a:xfrm>
        </p:spPr>
        <p:txBody>
          <a:bodyPr/>
          <a:lstStyle>
            <a:lvl1pPr marL="0" indent="0" algn="ctr">
              <a:buNone/>
              <a:defRPr b="1">
                <a:solidFill>
                  <a:schemeClr val="bg1"/>
                </a:solidFill>
                <a:latin typeface="+mn-lt"/>
              </a:defRPr>
            </a:lvl1pPr>
          </a:lstStyle>
          <a:p>
            <a:pPr lvl="0"/>
            <a:r>
              <a:rPr lang="en-US" dirty="0"/>
              <a:t>use</a:t>
            </a:r>
          </a:p>
        </p:txBody>
      </p:sp>
      <p:sp>
        <p:nvSpPr>
          <p:cNvPr id="9" name="Text Placeholder 7"/>
          <p:cNvSpPr>
            <a:spLocks noGrp="1"/>
          </p:cNvSpPr>
          <p:nvPr>
            <p:ph type="body" sz="quarter" idx="13" hasCustomPrompt="1"/>
          </p:nvPr>
        </p:nvSpPr>
        <p:spPr>
          <a:xfrm>
            <a:off x="6248400" y="3733800"/>
            <a:ext cx="2133600" cy="457200"/>
          </a:xfrm>
        </p:spPr>
        <p:txBody>
          <a:bodyPr/>
          <a:lstStyle>
            <a:lvl1pPr marL="0" indent="0" algn="l">
              <a:buNone/>
              <a:defRPr b="1">
                <a:solidFill>
                  <a:schemeClr val="accent4"/>
                </a:solidFill>
                <a:latin typeface="+mn-lt"/>
              </a:defRPr>
            </a:lvl1pPr>
          </a:lstStyle>
          <a:p>
            <a:pPr lvl="0"/>
            <a:r>
              <a:rPr lang="en-US" dirty="0"/>
              <a:t>need</a:t>
            </a:r>
          </a:p>
        </p:txBody>
      </p:sp>
    </p:spTree>
    <p:extLst>
      <p:ext uri="{BB962C8B-B14F-4D97-AF65-F5344CB8AC3E}">
        <p14:creationId xmlns:p14="http://schemas.microsoft.com/office/powerpoint/2010/main" val="126737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4930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914400" y="990600"/>
            <a:ext cx="7315200" cy="660400"/>
          </a:xfrm>
        </p:spPr>
        <p:txBody>
          <a:bodyPr/>
          <a:lstStyle>
            <a:lvl1pPr>
              <a:defRPr sz="3600"/>
            </a:lvl1pPr>
          </a:lstStyle>
          <a:p>
            <a:r>
              <a:rPr lang="en-US" dirty="0"/>
              <a:t>click to edit master title style</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762000" y="6400800"/>
            <a:ext cx="1905000" cy="304800"/>
          </a:xfrm>
        </p:spPr>
        <p:txBody>
          <a:bodyPr/>
          <a:lstStyle>
            <a:lvl1pPr>
              <a:defRPr/>
            </a:lvl1pPr>
          </a:lstStyle>
          <a:p>
            <a:pPr>
              <a:defRPr/>
            </a:pPr>
            <a:r>
              <a:rPr lang="en-US"/>
              <a:t>page </a:t>
            </a:r>
            <a:fld id="{17665B4A-9771-46C1-B6FE-8AFE328D28BC}" type="slidenum">
              <a:rPr lang="en-US" smtClean="0"/>
              <a:pPr>
                <a:defRPr/>
              </a:pPr>
              <a:t>‹#›</a:t>
            </a:fld>
            <a:endParaRPr lang="en-US" sz="1400" dirty="0">
              <a:latin typeface="Times" pitchFamily="27"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752600"/>
            <a:ext cx="3530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97400" y="1752600"/>
            <a:ext cx="3632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r>
              <a:rPr lang="en-US"/>
              <a:t>page </a:t>
            </a:r>
            <a:fld id="{7DC832D5-EC85-4D26-8EF6-CF56E74AEF02}" type="slidenum">
              <a:rPr lang="en-US" smtClean="0"/>
              <a:pPr>
                <a:defRPr/>
              </a:pPr>
              <a:t>‹#›</a:t>
            </a:fld>
            <a:endParaRPr lang="en-US" sz="1400">
              <a:latin typeface="Times" pitchFamily="27" charset="0"/>
            </a:endParaRPr>
          </a:p>
        </p:txBody>
      </p:sp>
      <p:sp>
        <p:nvSpPr>
          <p:cNvPr id="10" name="Title 1"/>
          <p:cNvSpPr>
            <a:spLocks noGrp="1"/>
          </p:cNvSpPr>
          <p:nvPr>
            <p:ph type="title" hasCustomPrompt="1"/>
          </p:nvPr>
        </p:nvSpPr>
        <p:spPr>
          <a:xfrm>
            <a:off x="914400" y="990600"/>
            <a:ext cx="7315200" cy="660400"/>
          </a:xfrm>
        </p:spPr>
        <p:txBody>
          <a:bodyPr/>
          <a:lstStyle>
            <a:lvl1pPr>
              <a:defRPr sz="36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2057400"/>
            <a:ext cx="3581400" cy="411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743199"/>
            <a:ext cx="35829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28800"/>
            <a:ext cx="3584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8200" y="2743200"/>
            <a:ext cx="3581400"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0"/>
          </p:nvPr>
        </p:nvSpPr>
        <p:spPr/>
        <p:txBody>
          <a:bodyPr/>
          <a:lstStyle>
            <a:lvl1pPr>
              <a:defRPr/>
            </a:lvl1pPr>
          </a:lstStyle>
          <a:p>
            <a:pPr>
              <a:defRPr/>
            </a:pPr>
            <a:endParaRPr lang="en-US"/>
          </a:p>
        </p:txBody>
      </p:sp>
      <p:sp>
        <p:nvSpPr>
          <p:cNvPr id="9" name="Slide Number Placeholder 8"/>
          <p:cNvSpPr>
            <a:spLocks noGrp="1"/>
          </p:cNvSpPr>
          <p:nvPr>
            <p:ph type="sldNum" sz="quarter" idx="11"/>
          </p:nvPr>
        </p:nvSpPr>
        <p:spPr/>
        <p:txBody>
          <a:bodyPr/>
          <a:lstStyle>
            <a:lvl1pPr>
              <a:defRPr dirty="0" smtClean="0"/>
            </a:lvl1pPr>
          </a:lstStyle>
          <a:p>
            <a:pPr>
              <a:defRPr/>
            </a:pPr>
            <a:r>
              <a:rPr lang="en-US"/>
              <a:t>PAGE </a:t>
            </a:r>
            <a:fld id="{033CA63E-CF4B-4425-AFBF-2D00061DDF27}" type="slidenum">
              <a:rPr lang="en-US" smtClean="0"/>
              <a:pPr>
                <a:defRPr/>
              </a:pPr>
              <a:t>‹#›</a:t>
            </a:fld>
            <a:endParaRPr lang="en-US" sz="1400">
              <a:latin typeface="Times" pitchFamily="27" charset="0"/>
            </a:endParaRPr>
          </a:p>
        </p:txBody>
      </p:sp>
      <p:sp>
        <p:nvSpPr>
          <p:cNvPr id="11" name="Title 1"/>
          <p:cNvSpPr>
            <a:spLocks noGrp="1"/>
          </p:cNvSpPr>
          <p:nvPr>
            <p:ph type="title" hasCustomPrompt="1"/>
          </p:nvPr>
        </p:nvSpPr>
        <p:spPr>
          <a:xfrm>
            <a:off x="914400" y="990600"/>
            <a:ext cx="7315200" cy="660400"/>
          </a:xfrm>
        </p:spPr>
        <p:txBody>
          <a:bodyPr/>
          <a:lstStyle>
            <a:lvl1pPr>
              <a:defRPr sz="3600"/>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Slide Number Placeholder 3"/>
          <p:cNvSpPr>
            <a:spLocks noGrp="1"/>
          </p:cNvSpPr>
          <p:nvPr>
            <p:ph type="sldNum" sz="quarter" idx="11"/>
          </p:nvPr>
        </p:nvSpPr>
        <p:spPr/>
        <p:txBody>
          <a:bodyPr/>
          <a:lstStyle>
            <a:lvl1pPr>
              <a:defRPr dirty="0" smtClean="0"/>
            </a:lvl1pPr>
          </a:lstStyle>
          <a:p>
            <a:pPr>
              <a:defRPr/>
            </a:pPr>
            <a:r>
              <a:rPr lang="en-US"/>
              <a:t>PAGE </a:t>
            </a:r>
            <a:fld id="{2C77BD59-AB6A-480E-8037-410EA628C7E5}" type="slidenum">
              <a:rPr lang="en-US" smtClean="0"/>
              <a:pPr>
                <a:defRPr/>
              </a:pPr>
              <a:t>‹#›</a:t>
            </a:fld>
            <a:endParaRPr lang="en-US" sz="1400">
              <a:latin typeface="Times" pitchFamily="27" charset="0"/>
            </a:endParaRPr>
          </a:p>
        </p:txBody>
      </p:sp>
      <p:sp>
        <p:nvSpPr>
          <p:cNvPr id="7" name="Title 1"/>
          <p:cNvSpPr>
            <a:spLocks noGrp="1"/>
          </p:cNvSpPr>
          <p:nvPr>
            <p:ph type="title" hasCustomPrompt="1"/>
          </p:nvPr>
        </p:nvSpPr>
        <p:spPr>
          <a:xfrm>
            <a:off x="914400" y="990600"/>
            <a:ext cx="7315200" cy="660400"/>
          </a:xfrm>
        </p:spPr>
        <p:txBody>
          <a:bodyPr/>
          <a:lstStyle>
            <a:lvl1pPr>
              <a:defRPr sz="3600"/>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315200" cy="4572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14400" y="1066799"/>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4400" y="5486400"/>
            <a:ext cx="7315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dirty="0" smtClean="0"/>
            </a:lvl1pPr>
          </a:lstStyle>
          <a:p>
            <a:pPr>
              <a:defRPr/>
            </a:pPr>
            <a:r>
              <a:rPr lang="en-US"/>
              <a:t>PAGE </a:t>
            </a:r>
            <a:fld id="{E5B22B37-D556-46B7-BFA3-9FD0B9267130}" type="slidenum">
              <a:rPr lang="en-US" smtClean="0"/>
              <a:pPr>
                <a:defRPr/>
              </a:pPr>
              <a:t>‹#›</a:t>
            </a:fld>
            <a:endParaRPr lang="en-US" sz="1400">
              <a:latin typeface="Times" pitchFamily="27"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990600"/>
            <a:ext cx="7315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05000"/>
            <a:ext cx="7493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124200" y="6400800"/>
            <a:ext cx="4038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dirty="0">
                <a:latin typeface="Montserrat-Regular"/>
                <a:cs typeface="Montserrat-Regular"/>
              </a:defRPr>
            </a:lvl1pPr>
          </a:lstStyle>
          <a:p>
            <a:pPr>
              <a:defRPr/>
            </a:pPr>
            <a:endParaRPr lang="en-US" dirty="0"/>
          </a:p>
        </p:txBody>
      </p:sp>
      <p:sp>
        <p:nvSpPr>
          <p:cNvPr id="1030" name="Rectangle 6"/>
          <p:cNvSpPr>
            <a:spLocks noGrp="1" noChangeArrowheads="1"/>
          </p:cNvSpPr>
          <p:nvPr>
            <p:ph type="sldNum" sz="quarter" idx="4"/>
          </p:nvPr>
        </p:nvSpPr>
        <p:spPr bwMode="auto">
          <a:xfrm>
            <a:off x="9144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dirty="0" smtClean="0">
                <a:solidFill>
                  <a:schemeClr val="accent1"/>
                </a:solidFill>
                <a:latin typeface="Montserrat-Regular"/>
                <a:cs typeface="Montserrat-Regular"/>
              </a:defRPr>
            </a:lvl1pPr>
          </a:lstStyle>
          <a:p>
            <a:pPr>
              <a:defRPr/>
            </a:pPr>
            <a:fld id="{C5F2ABA7-423C-41B5-9625-1F015DD27D6F}" type="slidenum">
              <a:rPr lang="en-US" smtClean="0"/>
              <a:pPr>
                <a:defRPr/>
              </a:pPr>
              <a:t>‹#›</a:t>
            </a:fld>
            <a:endParaRPr lang="en-US" sz="1400" dirty="0"/>
          </a:p>
        </p:txBody>
      </p:sp>
      <p:pic>
        <p:nvPicPr>
          <p:cNvPr id="5" name="Picture 4"/>
          <p:cNvPicPr>
            <a:picLocks noChangeAspect="1"/>
          </p:cNvPicPr>
          <p:nvPr userDrawn="1"/>
        </p:nvPicPr>
        <p:blipFill>
          <a:blip r:embed="rId18"/>
          <a:stretch>
            <a:fillRect/>
          </a:stretch>
        </p:blipFill>
        <p:spPr>
          <a:xfrm>
            <a:off x="8077200" y="6172200"/>
            <a:ext cx="859366" cy="533400"/>
          </a:xfrm>
          <a:prstGeom prst="rect">
            <a:avLst/>
          </a:prstGeom>
        </p:spPr>
      </p:pic>
    </p:spTree>
  </p:cSld>
  <p:clrMap bg1="lt1" tx1="dk1" bg2="lt2" tx2="dk2" accent1="accent1" accent2="accent2" accent3="accent3" accent4="accent4" accent5="accent5" accent6="accent6" hlink="hlink" folHlink="folHlink"/>
  <p:sldLayoutIdLst>
    <p:sldLayoutId id="2147483776" r:id="rId1"/>
    <p:sldLayoutId id="2147483786" r:id="rId2"/>
    <p:sldLayoutId id="2147483746" r:id="rId3"/>
    <p:sldLayoutId id="2147483784" r:id="rId4"/>
    <p:sldLayoutId id="2147483739" r:id="rId5"/>
    <p:sldLayoutId id="2147483740" r:id="rId6"/>
    <p:sldLayoutId id="2147483741" r:id="rId7"/>
    <p:sldLayoutId id="2147483742" r:id="rId8"/>
    <p:sldLayoutId id="2147483743" r:id="rId9"/>
    <p:sldLayoutId id="2147483745" r:id="rId10"/>
    <p:sldLayoutId id="2147483749" r:id="rId11"/>
    <p:sldLayoutId id="2147483768"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sz="3400" b="0" i="0">
          <a:solidFill>
            <a:schemeClr val="accent1"/>
          </a:solidFill>
          <a:latin typeface="Arial" charset="0"/>
          <a:ea typeface="Arial" charset="0"/>
          <a:cs typeface="Arial" charset="0"/>
        </a:defRPr>
      </a:lvl1pPr>
      <a:lvl2pPr algn="l" rtl="0" eaLnBrk="1" fontAlgn="base" hangingPunct="1">
        <a:spcBef>
          <a:spcPct val="0"/>
        </a:spcBef>
        <a:spcAft>
          <a:spcPct val="0"/>
        </a:spcAft>
        <a:defRPr sz="3400">
          <a:solidFill>
            <a:schemeClr val="tx2"/>
          </a:solidFill>
          <a:latin typeface="Arial Narrow" pitchFamily="34" charset="0"/>
        </a:defRPr>
      </a:lvl2pPr>
      <a:lvl3pPr algn="l" rtl="0" eaLnBrk="1" fontAlgn="base" hangingPunct="1">
        <a:spcBef>
          <a:spcPct val="0"/>
        </a:spcBef>
        <a:spcAft>
          <a:spcPct val="0"/>
        </a:spcAft>
        <a:defRPr sz="3400">
          <a:solidFill>
            <a:schemeClr val="tx2"/>
          </a:solidFill>
          <a:latin typeface="Arial Narrow" pitchFamily="34" charset="0"/>
        </a:defRPr>
      </a:lvl3pPr>
      <a:lvl4pPr algn="l" rtl="0" eaLnBrk="1" fontAlgn="base" hangingPunct="1">
        <a:spcBef>
          <a:spcPct val="0"/>
        </a:spcBef>
        <a:spcAft>
          <a:spcPct val="0"/>
        </a:spcAft>
        <a:defRPr sz="3400">
          <a:solidFill>
            <a:schemeClr val="tx2"/>
          </a:solidFill>
          <a:latin typeface="Arial Narrow" pitchFamily="34" charset="0"/>
        </a:defRPr>
      </a:lvl4pPr>
      <a:lvl5pPr algn="l" rtl="0" eaLnBrk="1" fontAlgn="base" hangingPunct="1">
        <a:spcBef>
          <a:spcPct val="0"/>
        </a:spcBef>
        <a:spcAft>
          <a:spcPct val="0"/>
        </a:spcAft>
        <a:defRPr sz="3400">
          <a:solidFill>
            <a:schemeClr val="tx2"/>
          </a:solidFill>
          <a:latin typeface="Arial Narrow" pitchFamily="34" charset="0"/>
        </a:defRPr>
      </a:lvl5pPr>
      <a:lvl6pPr marL="457200" algn="l" rtl="0" eaLnBrk="1" fontAlgn="base" hangingPunct="1">
        <a:spcBef>
          <a:spcPct val="0"/>
        </a:spcBef>
        <a:spcAft>
          <a:spcPct val="0"/>
        </a:spcAft>
        <a:defRPr sz="3400">
          <a:solidFill>
            <a:schemeClr val="tx2"/>
          </a:solidFill>
          <a:latin typeface="Arial" charset="0"/>
        </a:defRPr>
      </a:lvl6pPr>
      <a:lvl7pPr marL="914400" algn="l" rtl="0" eaLnBrk="1" fontAlgn="base" hangingPunct="1">
        <a:spcBef>
          <a:spcPct val="0"/>
        </a:spcBef>
        <a:spcAft>
          <a:spcPct val="0"/>
        </a:spcAft>
        <a:defRPr sz="3400">
          <a:solidFill>
            <a:schemeClr val="tx2"/>
          </a:solidFill>
          <a:latin typeface="Arial" charset="0"/>
        </a:defRPr>
      </a:lvl7pPr>
      <a:lvl8pPr marL="1371600" algn="l" rtl="0" eaLnBrk="1" fontAlgn="base" hangingPunct="1">
        <a:spcBef>
          <a:spcPct val="0"/>
        </a:spcBef>
        <a:spcAft>
          <a:spcPct val="0"/>
        </a:spcAft>
        <a:defRPr sz="3400">
          <a:solidFill>
            <a:schemeClr val="tx2"/>
          </a:solidFill>
          <a:latin typeface="Arial" charset="0"/>
        </a:defRPr>
      </a:lvl8pPr>
      <a:lvl9pPr marL="1828800" algn="l"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lr>
          <a:srgbClr val="EE8616"/>
        </a:buClr>
        <a:buFont typeface="Wingdings" pitchFamily="2" charset="2"/>
        <a:buChar char="§"/>
        <a:defRPr sz="2400" b="0" i="0">
          <a:solidFill>
            <a:schemeClr val="tx1"/>
          </a:solidFill>
          <a:latin typeface="Arial" charset="0"/>
          <a:ea typeface="Arial" charset="0"/>
          <a:cs typeface="Arial" charset="0"/>
        </a:defRPr>
      </a:lvl1pPr>
      <a:lvl2pPr marL="742950" indent="-28575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Clr>
          <a:srgbClr val="EE8616"/>
        </a:buClr>
        <a:buChar char="–"/>
        <a:defRPr sz="2000">
          <a:solidFill>
            <a:schemeClr val="tx1"/>
          </a:solidFill>
          <a:latin typeface="+mn-lt"/>
          <a:cs typeface="Roboto Thin"/>
        </a:defRPr>
      </a:lvl4pPr>
      <a:lvl5pPr marL="20574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helppsi.freshdesk.com/en/support/solution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hyperlink" Target="mailto:coakes@psi.org" TargetMode="External"/><Relationship Id="rId3" Type="http://schemas.openxmlformats.org/officeDocument/2006/relationships/hyperlink" Target="mailto:mxiong@psilaos.org" TargetMode="External"/><Relationship Id="rId7" Type="http://schemas.openxmlformats.org/officeDocument/2006/relationships/hyperlink" Target="mailto:gleslie@psi.or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mailto:tkambeu@psi.org.zw" TargetMode="External"/><Relationship Id="rId11" Type="http://schemas.openxmlformats.org/officeDocument/2006/relationships/hyperlink" Target="https://helppsi.zendesk.com/hc/en-us/categories/200083726-HSR-Knowledge-Base" TargetMode="External"/><Relationship Id="rId5" Type="http://schemas.openxmlformats.org/officeDocument/2006/relationships/hyperlink" Target="mailto:ntaruberekera@psi.org" TargetMode="External"/><Relationship Id="rId10" Type="http://schemas.openxmlformats.org/officeDocument/2006/relationships/hyperlink" Target="mailto:lngamkitpaiboon@psi.org" TargetMode="External"/><Relationship Id="rId4" Type="http://schemas.openxmlformats.org/officeDocument/2006/relationships/hyperlink" Target="mailto:ccastellan@pasmo-ca.org" TargetMode="External"/><Relationship Id="rId9" Type="http://schemas.openxmlformats.org/officeDocument/2006/relationships/hyperlink" Target="mailto:clussiana@psi.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648201"/>
            <a:ext cx="7924800" cy="685800"/>
          </a:xfrm>
        </p:spPr>
        <p:txBody>
          <a:bodyPr/>
          <a:lstStyle/>
          <a:p>
            <a:r>
              <a:rPr dirty="0"/>
              <a:t>RSS 2.0: Un RSS más sencillo e inteligente</a:t>
            </a:r>
            <a:endParaRPr lang="es-ES" dirty="0"/>
          </a:p>
        </p:txBody>
      </p:sp>
      <p:sp>
        <p:nvSpPr>
          <p:cNvPr id="2" name="Text Placeholder 1"/>
          <p:cNvSpPr>
            <a:spLocks noGrp="1"/>
          </p:cNvSpPr>
          <p:nvPr>
            <p:ph type="body" sz="quarter" idx="10"/>
          </p:nvPr>
        </p:nvSpPr>
        <p:spPr>
          <a:xfrm>
            <a:off x="838200" y="5715000"/>
            <a:ext cx="6096000" cy="685800"/>
          </a:xfrm>
        </p:spPr>
        <p:txBody>
          <a:bodyPr/>
          <a:lstStyle/>
          <a:p>
            <a:r>
              <a:rPr dirty="0"/>
              <a:t>Analíticas del programa, sistemas empresariales mundiales y evidencias de aplicación</a:t>
            </a:r>
          </a:p>
          <a:p>
            <a:r>
              <a:rPr dirty="0"/>
              <a:t>Septiembre de 2016</a:t>
            </a:r>
            <a:endParaRPr lang="es-ES" dirty="0"/>
          </a:p>
        </p:txBody>
      </p:sp>
      <p:cxnSp>
        <p:nvCxnSpPr>
          <p:cNvPr id="5" name="Straight Connector 4"/>
          <p:cNvCxnSpPr/>
          <p:nvPr/>
        </p:nvCxnSpPr>
        <p:spPr bwMode="auto">
          <a:xfrm>
            <a:off x="914400" y="5638800"/>
            <a:ext cx="60960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859409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Salud</a:t>
            </a:r>
            <a:r>
              <a:rPr lang="en-US" dirty="0"/>
              <a:t> </a:t>
            </a:r>
            <a:r>
              <a:rPr lang="en-US" dirty="0" err="1"/>
              <a:t>materna</a:t>
            </a:r>
            <a:r>
              <a:rPr lang="en-US" dirty="0"/>
              <a:t> y neonatal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41" y="2233445"/>
            <a:ext cx="8183117" cy="2391109"/>
          </a:xfrm>
          <a:prstGeom prst="rect">
            <a:avLst/>
          </a:prstGeom>
        </p:spPr>
      </p:pic>
    </p:spTree>
    <p:extLst>
      <p:ext uri="{BB962C8B-B14F-4D97-AF65-F5344CB8AC3E}">
        <p14:creationId xmlns:p14="http://schemas.microsoft.com/office/powerpoint/2010/main" val="157642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WASH Module added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02" y="1752600"/>
            <a:ext cx="5125598" cy="28998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20" y="5029200"/>
            <a:ext cx="5134779" cy="1289721"/>
          </a:xfrm>
          <a:prstGeom prst="rect">
            <a:avLst/>
          </a:prstGeom>
        </p:spPr>
      </p:pic>
    </p:spTree>
    <p:extLst>
      <p:ext uri="{BB962C8B-B14F-4D97-AF65-F5344CB8AC3E}">
        <p14:creationId xmlns:p14="http://schemas.microsoft.com/office/powerpoint/2010/main" val="395062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bwMode="auto">
          <a:xfrm>
            <a:off x="0" y="9906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EE8616"/>
              </a:buClr>
              <a:buFont typeface="Wingdings" pitchFamily="2" charset="2"/>
              <a:buNone/>
              <a:defRPr sz="4800" b="0" i="0">
                <a:solidFill>
                  <a:schemeClr val="bg1"/>
                </a:solidFill>
                <a:latin typeface="Arial" charset="0"/>
                <a:ea typeface="Arial" charset="0"/>
                <a:cs typeface="Arial" charset="0"/>
              </a:defRPr>
            </a:lvl1pPr>
            <a:lvl2pPr marL="742950" indent="-28575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Clr>
                <a:srgbClr val="EE8616"/>
              </a:buClr>
              <a:buChar char="–"/>
              <a:defRPr sz="2000">
                <a:solidFill>
                  <a:schemeClr val="tx1"/>
                </a:solidFill>
                <a:latin typeface="+mn-lt"/>
                <a:cs typeface="Roboto Thin"/>
              </a:defRPr>
            </a:lvl4pPr>
            <a:lvl5pPr marL="20574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t>Salud sexual y reproductiva </a:t>
            </a:r>
          </a:p>
          <a:p>
            <a:endParaRPr lang="es-ES" kern="0" dirty="0"/>
          </a:p>
          <a:p>
            <a:r>
              <a:rPr lang="en-US" kern="0" dirty="0"/>
              <a:t> ¿Cuáles son las novedades o las diferencias?</a:t>
            </a:r>
            <a:endParaRPr lang="es-ES" kern="0" dirty="0"/>
          </a:p>
        </p:txBody>
      </p:sp>
    </p:spTree>
    <p:extLst>
      <p:ext uri="{BB962C8B-B14F-4D97-AF65-F5344CB8AC3E}">
        <p14:creationId xmlns:p14="http://schemas.microsoft.com/office/powerpoint/2010/main" val="82576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90600"/>
            <a:ext cx="7848600" cy="660400"/>
          </a:xfrm>
        </p:spPr>
        <p:txBody>
          <a:bodyPr/>
          <a:lstStyle/>
          <a:p>
            <a:r>
              <a:rPr dirty="0"/>
              <a:t>Cambio en la definición sobre el tipo de usuario de anticonceptivos</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13</a:t>
            </a:fld>
            <a:endParaRPr lang="es-ES" sz="1400" dirty="0">
              <a:latin typeface="Times" pitchFamily="27" charset="0"/>
            </a:endParaRPr>
          </a:p>
        </p:txBody>
      </p:sp>
      <p:graphicFrame>
        <p:nvGraphicFramePr>
          <p:cNvPr id="5" name="Diagram 4"/>
          <p:cNvGraphicFramePr/>
          <p:nvPr>
            <p:extLst>
              <p:ext uri="{D42A27DB-BD31-4B8C-83A1-F6EECF244321}">
                <p14:modId xmlns:p14="http://schemas.microsoft.com/office/powerpoint/2010/main" val="1077161856"/>
              </p:ext>
            </p:extLst>
          </p:nvPr>
        </p:nvGraphicFramePr>
        <p:xfrm>
          <a:off x="1569720" y="1789042"/>
          <a:ext cx="6096000" cy="392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32460" y="3708231"/>
            <a:ext cx="2484120" cy="1200329"/>
          </a:xfrm>
          <a:prstGeom prst="rect">
            <a:avLst/>
          </a:prstGeom>
          <a:noFill/>
        </p:spPr>
        <p:txBody>
          <a:bodyPr wrap="square" rtlCol="0">
            <a:spAutoFit/>
          </a:bodyPr>
          <a:lstStyle/>
          <a:p>
            <a:pPr algn="ctr"/>
            <a:r>
              <a:rPr dirty="0">
                <a:solidFill>
                  <a:schemeClr val="accent1"/>
                </a:solidFill>
              </a:rPr>
              <a:t>Persona que </a:t>
            </a:r>
            <a:r>
              <a:rPr b="1" dirty="0">
                <a:solidFill>
                  <a:schemeClr val="accent1"/>
                </a:solidFill>
              </a:rPr>
              <a:t>NUNCA</a:t>
            </a:r>
            <a:r>
              <a:rPr dirty="0">
                <a:solidFill>
                  <a:schemeClr val="accent1"/>
                </a:solidFill>
              </a:rPr>
              <a:t> ha usado anticonceptivos</a:t>
            </a:r>
            <a:endParaRPr lang="es-ES" sz="2000" dirty="0">
              <a:solidFill>
                <a:schemeClr val="accent1"/>
              </a:solidFill>
              <a:latin typeface="+mn-lt"/>
            </a:endParaRPr>
          </a:p>
        </p:txBody>
      </p:sp>
      <p:sp>
        <p:nvSpPr>
          <p:cNvPr id="8" name="TextBox 7"/>
          <p:cNvSpPr txBox="1"/>
          <p:nvPr/>
        </p:nvSpPr>
        <p:spPr>
          <a:xfrm>
            <a:off x="6682740" y="3585121"/>
            <a:ext cx="2529840" cy="1631216"/>
          </a:xfrm>
          <a:prstGeom prst="rect">
            <a:avLst/>
          </a:prstGeom>
          <a:noFill/>
        </p:spPr>
        <p:txBody>
          <a:bodyPr wrap="square" rtlCol="0">
            <a:spAutoFit/>
          </a:bodyPr>
          <a:lstStyle/>
          <a:p>
            <a:pPr algn="ctr"/>
            <a:r>
              <a:rPr lang="en-US" sz="2000" dirty="0">
                <a:solidFill>
                  <a:srgbClr val="EF8615"/>
                </a:solidFill>
                <a:latin typeface="+mn-lt"/>
              </a:rPr>
              <a:t>Persona que no ha usado anticonceptivos durante los </a:t>
            </a:r>
            <a:r>
              <a:rPr lang="en-US" sz="2000" b="1" dirty="0">
                <a:solidFill>
                  <a:srgbClr val="EF8615"/>
                </a:solidFill>
                <a:latin typeface="+mn-lt"/>
              </a:rPr>
              <a:t>12 meses anteriores</a:t>
            </a:r>
            <a:endParaRPr lang="es-ES" sz="2000" b="1" dirty="0">
              <a:solidFill>
                <a:srgbClr val="EF8615"/>
              </a:solidFill>
              <a:latin typeface="+mn-lt"/>
            </a:endParaRPr>
          </a:p>
        </p:txBody>
      </p:sp>
      <p:sp>
        <p:nvSpPr>
          <p:cNvPr id="2" name="TextBox 1"/>
          <p:cNvSpPr txBox="1"/>
          <p:nvPr/>
        </p:nvSpPr>
        <p:spPr>
          <a:xfrm>
            <a:off x="3680460" y="3585121"/>
            <a:ext cx="1874520" cy="1323439"/>
          </a:xfrm>
          <a:prstGeom prst="rect">
            <a:avLst/>
          </a:prstGeom>
          <a:noFill/>
        </p:spPr>
        <p:txBody>
          <a:bodyPr wrap="square" rtlCol="0">
            <a:spAutoFit/>
          </a:bodyPr>
          <a:lstStyle/>
          <a:p>
            <a:pPr algn="ctr"/>
            <a:r>
              <a:rPr lang="es-ES" sz="2000" dirty="0">
                <a:solidFill>
                  <a:schemeClr val="bg1"/>
                </a:solidFill>
              </a:rPr>
              <a:t>Personas que adoptaron métodos anticonceptivos</a:t>
            </a:r>
          </a:p>
        </p:txBody>
      </p:sp>
    </p:spTree>
    <p:extLst>
      <p:ext uri="{BB962C8B-B14F-4D97-AF65-F5344CB8AC3E}">
        <p14:creationId xmlns:p14="http://schemas.microsoft.com/office/powerpoint/2010/main" val="218920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09800"/>
            <a:ext cx="8001000" cy="4191000"/>
          </a:xfrm>
        </p:spPr>
        <p:txBody>
          <a:bodyPr/>
          <a:lstStyle/>
          <a:p>
            <a:r>
              <a:rPr sz="1800" dirty="0"/>
              <a:t>Nuevos usuarios + Usuarios que han interrumpido el uso </a:t>
            </a:r>
            <a:r>
              <a:rPr lang="en-US" sz="1800" b="1" dirty="0">
                <a:latin typeface="+mn-lt"/>
              </a:rPr>
              <a:t>→</a:t>
            </a:r>
            <a:r>
              <a:rPr sz="1800" dirty="0"/>
              <a:t> </a:t>
            </a:r>
            <a:r>
              <a:rPr lang="es-ES" sz="1800" dirty="0"/>
              <a:t>Personas que adoptaron métodos anticonceptivos</a:t>
            </a:r>
            <a:endParaRPr sz="1800" dirty="0"/>
          </a:p>
          <a:p>
            <a:r>
              <a:rPr sz="1800" dirty="0" err="1"/>
              <a:t>Interrupción</a:t>
            </a:r>
            <a:r>
              <a:rPr lang="en-US" sz="1800" b="1" dirty="0"/>
              <a:t> → </a:t>
            </a:r>
            <a:r>
              <a:rPr sz="1800" dirty="0"/>
              <a:t>retiradas</a:t>
            </a:r>
          </a:p>
          <a:p>
            <a:r>
              <a:rPr sz="1800" dirty="0"/>
              <a:t>Nuevos métodos añadidos: SIU 3 y 5 (SIU-LNG)</a:t>
            </a:r>
            <a:endParaRPr lang="es-ES" sz="1800" dirty="0"/>
          </a:p>
          <a:p>
            <a:r>
              <a:rPr sz="1800" dirty="0"/>
              <a:t>Preservativos: SOLO se debe reportar según el estado y la edad del usuario (en caso de ser el principal), no según el impacto.</a:t>
            </a:r>
          </a:p>
          <a:p>
            <a:r>
              <a:rPr sz="1800" dirty="0"/>
              <a:t>Se ha suprimido el reporte relativo al coste para el cliente, el estado civil, el motivo y el método anterior</a:t>
            </a:r>
          </a:p>
          <a:p>
            <a:r>
              <a:rPr sz="1800" dirty="0"/>
              <a:t>El equipo de planificación familiar / salud reproductiva está exigiendo que se comience a registrar el DIU como método de anticoncepción de emergencia a escala nacional (actualmente esto no es posible en el RSS) </a:t>
            </a:r>
          </a:p>
        </p:txBody>
      </p:sp>
      <p:sp>
        <p:nvSpPr>
          <p:cNvPr id="3" name="Title 2"/>
          <p:cNvSpPr>
            <a:spLocks noGrp="1"/>
          </p:cNvSpPr>
          <p:nvPr>
            <p:ph type="title"/>
          </p:nvPr>
        </p:nvSpPr>
        <p:spPr>
          <a:xfrm>
            <a:off x="914400" y="1213224"/>
            <a:ext cx="7848600" cy="660400"/>
          </a:xfrm>
        </p:spPr>
        <p:txBody>
          <a:bodyPr/>
          <a:lstStyle/>
          <a:p>
            <a:r>
              <a:rPr dirty="0"/>
              <a:t>Modificaciones en el módulo sobre Anticoncepción</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14</a:t>
            </a:fld>
            <a:endParaRPr lang="es-ES" sz="1400" dirty="0">
              <a:latin typeface="Times" pitchFamily="27" charset="0"/>
            </a:endParaRPr>
          </a:p>
        </p:txBody>
      </p:sp>
    </p:spTree>
    <p:extLst>
      <p:ext uri="{BB962C8B-B14F-4D97-AF65-F5344CB8AC3E}">
        <p14:creationId xmlns:p14="http://schemas.microsoft.com/office/powerpoint/2010/main" val="15448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925" y="1847850"/>
            <a:ext cx="4333875" cy="3143250"/>
          </a:xfrm>
        </p:spPr>
        <p:txBody>
          <a:bodyPr/>
          <a:lstStyle/>
          <a:p>
            <a:pPr lvl="1"/>
            <a:r>
              <a:rPr lang="en-US" dirty="0"/>
              <a:t>Condom impact will now be derived only from distribution (reduced service reporting for condoms)</a:t>
            </a:r>
          </a:p>
        </p:txBody>
      </p:sp>
      <p:sp>
        <p:nvSpPr>
          <p:cNvPr id="3" name="Title 2"/>
          <p:cNvSpPr>
            <a:spLocks noGrp="1"/>
          </p:cNvSpPr>
          <p:nvPr>
            <p:ph type="title"/>
          </p:nvPr>
        </p:nvSpPr>
        <p:spPr/>
        <p:txBody>
          <a:bodyPr/>
          <a:lstStyle/>
          <a:p>
            <a:r>
              <a:rPr lang="en-US" dirty="0" err="1"/>
              <a:t>Anticoncepción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846886"/>
            <a:ext cx="3410426" cy="6011114"/>
          </a:xfrm>
          <a:prstGeom prst="rect">
            <a:avLst/>
          </a:prstGeom>
        </p:spPr>
      </p:pic>
    </p:spTree>
    <p:extLst>
      <p:ext uri="{BB962C8B-B14F-4D97-AF65-F5344CB8AC3E}">
        <p14:creationId xmlns:p14="http://schemas.microsoft.com/office/powerpoint/2010/main" val="217476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Aborto</a:t>
            </a:r>
            <a:r>
              <a:rPr lang="en-US" dirty="0"/>
              <a:t> </a:t>
            </a:r>
            <a:r>
              <a:rPr lang="en-US" dirty="0" err="1"/>
              <a:t>seguro</a:t>
            </a:r>
            <a:endParaRPr lang="en-US" dirty="0"/>
          </a:p>
        </p:txBody>
      </p:sp>
      <p:sp>
        <p:nvSpPr>
          <p:cNvPr id="3" name="Content Placeholder 2"/>
          <p:cNvSpPr>
            <a:spLocks noGrp="1"/>
          </p:cNvSpPr>
          <p:nvPr>
            <p:ph idx="1"/>
          </p:nvPr>
        </p:nvSpPr>
        <p:spPr>
          <a:xfrm>
            <a:off x="381000" y="1651000"/>
            <a:ext cx="8763000" cy="4191000"/>
          </a:xfrm>
        </p:spPr>
        <p:txBody>
          <a:bodyPr/>
          <a:lstStyle/>
          <a:p>
            <a:r>
              <a:rPr lang="es-ES" dirty="0"/>
              <a:t>Cambio en el nombre del módulo </a:t>
            </a:r>
          </a:p>
          <a:p>
            <a:pPr lvl="1"/>
            <a:r>
              <a:rPr lang="es-ES" dirty="0"/>
              <a:t>Anteriormente llamado "salud materna"</a:t>
            </a:r>
            <a:endParaRPr lang="en-US" dirty="0"/>
          </a:p>
          <a:p>
            <a:r>
              <a:rPr lang="es-ES" dirty="0"/>
              <a:t>El </a:t>
            </a:r>
            <a:r>
              <a:rPr lang="es-ES" dirty="0" err="1"/>
              <a:t>misoprostol</a:t>
            </a:r>
            <a:r>
              <a:rPr lang="es-ES" dirty="0"/>
              <a:t> para servicios APA ahora debe desglosarse según el método </a:t>
            </a:r>
          </a:p>
          <a:p>
            <a:pPr lvl="1"/>
            <a:r>
              <a:rPr lang="es-ES" dirty="0"/>
              <a:t>Oral frente a sublingual</a:t>
            </a:r>
          </a:p>
          <a:p>
            <a:r>
              <a:rPr lang="es-ES" sz="1800" dirty="0"/>
              <a:t>Se han transferido los datos reportados en materia de la prestación de servicios de planificación familiar (PF) post-aborto al módulo de anticoncepción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18" y="4419600"/>
            <a:ext cx="8516901" cy="1645132"/>
          </a:xfrm>
          <a:prstGeom prst="rect">
            <a:avLst/>
          </a:prstGeom>
        </p:spPr>
      </p:pic>
    </p:spTree>
    <p:extLst>
      <p:ext uri="{BB962C8B-B14F-4D97-AF65-F5344CB8AC3E}">
        <p14:creationId xmlns:p14="http://schemas.microsoft.com/office/powerpoint/2010/main" val="104134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772400" cy="4191000"/>
          </a:xfrm>
        </p:spPr>
        <p:txBody>
          <a:bodyPr/>
          <a:lstStyle/>
          <a:p>
            <a:r>
              <a:rPr dirty="0"/>
              <a:t>Se han añadido la Hipertensión y la Diabetes tipo 2:</a:t>
            </a:r>
          </a:p>
          <a:p>
            <a:pPr lvl="1"/>
            <a:r>
              <a:rPr dirty="0"/>
              <a:t>Detección</a:t>
            </a:r>
          </a:p>
          <a:p>
            <a:pPr lvl="1"/>
            <a:r>
              <a:rPr dirty="0"/>
              <a:t>Diagnóstico </a:t>
            </a:r>
          </a:p>
          <a:p>
            <a:pPr lvl="1"/>
            <a:r>
              <a:rPr dirty="0"/>
              <a:t>Control</a:t>
            </a:r>
          </a:p>
          <a:p>
            <a:r>
              <a:rPr dirty="0"/>
              <a:t>Cáncer de cuello uterino: </a:t>
            </a:r>
          </a:p>
          <a:p>
            <a:pPr lvl="1"/>
            <a:r>
              <a:rPr dirty="0"/>
              <a:t>Se ha añadido la prueba del ARN viral del VPH como método de detección del cáncer de cuello uterino</a:t>
            </a:r>
            <a:endParaRPr lang="es-ES" dirty="0">
              <a:solidFill>
                <a:srgbClr val="73A534"/>
              </a:solidFill>
            </a:endParaRPr>
          </a:p>
          <a:p>
            <a:pPr lvl="1"/>
            <a:r>
              <a:rPr dirty="0"/>
              <a:t>Se ha añadido el tratamiento luego de la detección mediante la prueba del ARN viral del VPH</a:t>
            </a:r>
          </a:p>
          <a:p>
            <a:pPr lvl="1"/>
            <a:r>
              <a:rPr dirty="0"/>
              <a:t>Se ha añadido el tratamiento mediante conización y escisión electroquirúrgica con asa (desglosado según el método de detección)</a:t>
            </a:r>
          </a:p>
        </p:txBody>
      </p:sp>
      <p:sp>
        <p:nvSpPr>
          <p:cNvPr id="3" name="Title 2"/>
          <p:cNvSpPr>
            <a:spLocks noGrp="1"/>
          </p:cNvSpPr>
          <p:nvPr>
            <p:ph type="title"/>
          </p:nvPr>
        </p:nvSpPr>
        <p:spPr/>
        <p:txBody>
          <a:bodyPr/>
          <a:lstStyle/>
          <a:p>
            <a:r>
              <a:rPr dirty="0"/>
              <a:t>Ampliación del módulo sobre Enfermedades no transmisibles</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17</a:t>
            </a:fld>
            <a:endParaRPr lang="es-ES" sz="1400" dirty="0">
              <a:latin typeface="Times" pitchFamily="27" charset="0"/>
            </a:endParaRPr>
          </a:p>
        </p:txBody>
      </p:sp>
    </p:spTree>
    <p:extLst>
      <p:ext uri="{BB962C8B-B14F-4D97-AF65-F5344CB8AC3E}">
        <p14:creationId xmlns:p14="http://schemas.microsoft.com/office/powerpoint/2010/main" val="99232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Enfermedades no transmisibles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51000"/>
            <a:ext cx="8548862" cy="4891451"/>
          </a:xfrm>
          <a:prstGeom prst="rect">
            <a:avLst/>
          </a:prstGeom>
        </p:spPr>
      </p:pic>
    </p:spTree>
    <p:extLst>
      <p:ext uri="{BB962C8B-B14F-4D97-AF65-F5344CB8AC3E}">
        <p14:creationId xmlns:p14="http://schemas.microsoft.com/office/powerpoint/2010/main" val="109894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5219" y="840563"/>
            <a:ext cx="7315200" cy="660400"/>
          </a:xfrm>
        </p:spPr>
        <p:txBody>
          <a:bodyPr/>
          <a:lstStyle/>
          <a:p>
            <a:r>
              <a:rPr lang="es-ES" dirty="0"/>
              <a:t>Enfermedades no transmisibles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60" y="1371600"/>
            <a:ext cx="6981940" cy="37689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328233"/>
            <a:ext cx="3581400" cy="1517832"/>
          </a:xfrm>
          <a:prstGeom prst="rect">
            <a:avLst/>
          </a:prstGeom>
        </p:spPr>
      </p:pic>
    </p:spTree>
    <p:extLst>
      <p:ext uri="{BB962C8B-B14F-4D97-AF65-F5344CB8AC3E}">
        <p14:creationId xmlns:p14="http://schemas.microsoft.com/office/powerpoint/2010/main" val="153268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90600"/>
            <a:ext cx="7848600" cy="660400"/>
          </a:xfrm>
        </p:spPr>
        <p:txBody>
          <a:bodyPr/>
          <a:lstStyle/>
          <a:p>
            <a:r>
              <a:rPr dirty="0"/>
              <a:t>Reporte de Servicios de Salud 2.0</a:t>
            </a:r>
            <a:endParaRPr lang="es-ES" dirty="0"/>
          </a:p>
        </p:txBody>
      </p:sp>
      <p:sp>
        <p:nvSpPr>
          <p:cNvPr id="5" name="Content Placeholder 4"/>
          <p:cNvSpPr>
            <a:spLocks noGrp="1"/>
          </p:cNvSpPr>
          <p:nvPr>
            <p:ph idx="1"/>
          </p:nvPr>
        </p:nvSpPr>
        <p:spPr>
          <a:xfrm>
            <a:off x="609600" y="1662017"/>
            <a:ext cx="8534400" cy="1600200"/>
          </a:xfrm>
        </p:spPr>
        <p:txBody>
          <a:bodyPr/>
          <a:lstStyle/>
          <a:p>
            <a:r>
              <a:rPr sz="2000" dirty="0"/>
              <a:t>Nuevos módulos para los servicios de Malaria y Supervivencia infantil </a:t>
            </a:r>
          </a:p>
          <a:p>
            <a:r>
              <a:rPr sz="2000" dirty="0"/>
              <a:t>Modificaciones en los servicios de Anticoncepción, VIH y Tuberculosis (TB) </a:t>
            </a:r>
          </a:p>
          <a:p>
            <a:r>
              <a:rPr sz="2000" dirty="0"/>
              <a:t>Servicios adicionales para las Enfermedades no transmisibles (ENT)</a:t>
            </a:r>
          </a:p>
          <a:p>
            <a:r>
              <a:rPr sz="2000" dirty="0"/>
              <a:t>Menor número de desgloses para facilitar la elaboración de reportes</a:t>
            </a:r>
            <a:endParaRPr lang="es-ES" sz="2000" dirty="0"/>
          </a:p>
          <a:p>
            <a:endParaRPr lang="es-ES" dirty="0"/>
          </a:p>
        </p:txBody>
      </p:sp>
      <p:graphicFrame>
        <p:nvGraphicFramePr>
          <p:cNvPr id="2" name="Diagram 1"/>
          <p:cNvGraphicFramePr/>
          <p:nvPr>
            <p:extLst>
              <p:ext uri="{D42A27DB-BD31-4B8C-83A1-F6EECF244321}">
                <p14:modId xmlns:p14="http://schemas.microsoft.com/office/powerpoint/2010/main" val="766655174"/>
              </p:ext>
            </p:extLst>
          </p:nvPr>
        </p:nvGraphicFramePr>
        <p:xfrm>
          <a:off x="1295400" y="3657600"/>
          <a:ext cx="6883400"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24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04073"/>
            <a:ext cx="8915400" cy="1086002"/>
          </a:xfrm>
        </p:spPr>
        <p:txBody>
          <a:bodyPr/>
          <a:lstStyle/>
          <a:p>
            <a:pPr algn="ctr"/>
            <a:r>
              <a:rPr lang="es-ES" dirty="0"/>
              <a:t>Terapia antirretroviral (TARV) y profilaxis </a:t>
            </a:r>
            <a:r>
              <a:rPr lang="es-ES" dirty="0" err="1"/>
              <a:t>preexposición</a:t>
            </a:r>
            <a:r>
              <a:rPr lang="es-ES" dirty="0"/>
              <a:t> (</a:t>
            </a:r>
            <a:r>
              <a:rPr lang="es-ES" dirty="0" err="1"/>
              <a:t>PPrE</a:t>
            </a:r>
            <a:r>
              <a:rPr lang="es-ES" dirty="0"/>
              <a:t>)</a:t>
            </a:r>
            <a:endParaRPr lang="en-US" dirty="0"/>
          </a:p>
        </p:txBody>
      </p:sp>
      <p:sp>
        <p:nvSpPr>
          <p:cNvPr id="2" name="TextBox 1"/>
          <p:cNvSpPr txBox="1"/>
          <p:nvPr/>
        </p:nvSpPr>
        <p:spPr>
          <a:xfrm>
            <a:off x="5486400" y="3733800"/>
            <a:ext cx="3429000" cy="1938992"/>
          </a:xfrm>
          <a:prstGeom prst="rect">
            <a:avLst/>
          </a:prstGeom>
          <a:noFill/>
        </p:spPr>
        <p:txBody>
          <a:bodyPr wrap="square" rtlCol="0">
            <a:spAutoFit/>
          </a:bodyPr>
          <a:lstStyle/>
          <a:p>
            <a:r>
              <a:rPr lang="en-US" dirty="0" err="1"/>
              <a:t>Solamente</a:t>
            </a:r>
            <a:r>
              <a:rPr lang="en-US" dirty="0"/>
              <a:t> </a:t>
            </a:r>
            <a:r>
              <a:rPr lang="en-US" dirty="0" err="1"/>
              <a:t>registra</a:t>
            </a:r>
            <a:r>
              <a:rPr lang="en-US" dirty="0"/>
              <a:t> </a:t>
            </a:r>
            <a:r>
              <a:rPr lang="en-US" dirty="0" err="1"/>
              <a:t>servicios</a:t>
            </a:r>
            <a:r>
              <a:rPr lang="en-US" dirty="0"/>
              <a:t> </a:t>
            </a:r>
            <a:r>
              <a:rPr lang="en-US" dirty="0" err="1"/>
              <a:t>prestados</a:t>
            </a:r>
            <a:r>
              <a:rPr lang="en-US" dirty="0"/>
              <a:t> </a:t>
            </a:r>
            <a:r>
              <a:rPr lang="en-US" dirty="0" err="1"/>
              <a:t>por</a:t>
            </a:r>
            <a:r>
              <a:rPr lang="en-US" dirty="0"/>
              <a:t> PSI (</a:t>
            </a:r>
            <a:r>
              <a:rPr lang="en-US" dirty="0" err="1"/>
              <a:t>referencias</a:t>
            </a:r>
            <a:r>
              <a:rPr lang="en-US" dirty="0"/>
              <a:t> </a:t>
            </a:r>
            <a:r>
              <a:rPr lang="en-US" dirty="0" err="1"/>
              <a:t>registrados</a:t>
            </a:r>
            <a:r>
              <a:rPr lang="en-US" dirty="0"/>
              <a:t> </a:t>
            </a:r>
            <a:r>
              <a:rPr lang="en-US" dirty="0" err="1"/>
              <a:t>separadamente</a:t>
            </a:r>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44" y="1942183"/>
            <a:ext cx="8745170" cy="10860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44" y="3097325"/>
            <a:ext cx="7220958" cy="6382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44" y="3839805"/>
            <a:ext cx="4087516" cy="2875768"/>
          </a:xfrm>
          <a:prstGeom prst="rect">
            <a:avLst/>
          </a:prstGeom>
        </p:spPr>
      </p:pic>
    </p:spTree>
    <p:extLst>
      <p:ext uri="{BB962C8B-B14F-4D97-AF65-F5344CB8AC3E}">
        <p14:creationId xmlns:p14="http://schemas.microsoft.com/office/powerpoint/2010/main" val="50011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763000" cy="4191000"/>
          </a:xfrm>
        </p:spPr>
        <p:txBody>
          <a:bodyPr/>
          <a:lstStyle/>
          <a:p>
            <a:r>
              <a:rPr lang="es-ES" dirty="0"/>
              <a:t>Se han introducido cambios en las categorías etarias para alinearse con el PEPFAR (Plan Operacional en el País 2016)</a:t>
            </a:r>
          </a:p>
          <a:p>
            <a:pPr lvl="1"/>
            <a:r>
              <a:rPr lang="en-US" dirty="0"/>
              <a:t>Para </a:t>
            </a:r>
            <a:r>
              <a:rPr lang="en-US" dirty="0" err="1"/>
              <a:t>todos</a:t>
            </a:r>
            <a:r>
              <a:rPr lang="en-US" dirty="0"/>
              <a:t> </a:t>
            </a:r>
            <a:r>
              <a:rPr lang="en-US" dirty="0" err="1"/>
              <a:t>los</a:t>
            </a:r>
            <a:r>
              <a:rPr lang="en-US" dirty="0"/>
              <a:t> </a:t>
            </a:r>
            <a:r>
              <a:rPr lang="en-US" dirty="0" err="1"/>
              <a:t>servicios</a:t>
            </a:r>
            <a:r>
              <a:rPr lang="en-US" dirty="0"/>
              <a:t> de VIH:  APV, TARV, y CMMV</a:t>
            </a:r>
          </a:p>
        </p:txBody>
      </p:sp>
      <p:sp>
        <p:nvSpPr>
          <p:cNvPr id="3" name="Title 2"/>
          <p:cNvSpPr>
            <a:spLocks noGrp="1"/>
          </p:cNvSpPr>
          <p:nvPr>
            <p:ph type="title"/>
          </p:nvPr>
        </p:nvSpPr>
        <p:spPr>
          <a:xfrm>
            <a:off x="0" y="990600"/>
            <a:ext cx="8991600" cy="660400"/>
          </a:xfrm>
        </p:spPr>
        <p:txBody>
          <a:bodyPr/>
          <a:lstStyle/>
          <a:p>
            <a:r>
              <a:rPr lang="es-ES" sz="2800" dirty="0"/>
              <a:t>Asesoramiento y prueba del VIH (APV) y Circuncisión médica masculina voluntaria (CMMV) </a:t>
            </a:r>
            <a:endParaRPr lang="en-US" sz="2800" dirty="0"/>
          </a:p>
        </p:txBody>
      </p:sp>
      <p:pic>
        <p:nvPicPr>
          <p:cNvPr id="5" name="Picture 4"/>
          <p:cNvPicPr>
            <a:picLocks noChangeAspect="1"/>
          </p:cNvPicPr>
          <p:nvPr/>
        </p:nvPicPr>
        <p:blipFill>
          <a:blip r:embed="rId3"/>
          <a:stretch>
            <a:fillRect/>
          </a:stretch>
        </p:blipFill>
        <p:spPr>
          <a:xfrm>
            <a:off x="10210800" y="2968589"/>
            <a:ext cx="4875213" cy="39073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406871"/>
            <a:ext cx="4495800" cy="3392858"/>
          </a:xfrm>
          <a:prstGeom prst="rect">
            <a:avLst/>
          </a:prstGeom>
        </p:spPr>
      </p:pic>
    </p:spTree>
    <p:extLst>
      <p:ext uri="{BB962C8B-B14F-4D97-AF65-F5344CB8AC3E}">
        <p14:creationId xmlns:p14="http://schemas.microsoft.com/office/powerpoint/2010/main" val="36348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3276" y="2667000"/>
            <a:ext cx="7493000" cy="4191000"/>
          </a:xfrm>
        </p:spPr>
        <p:txBody>
          <a:bodyPr/>
          <a:lstStyle/>
          <a:p>
            <a:r>
              <a:rPr dirty="0"/>
              <a:t>Se han introducido cambios en las categorías etarias para alinearse con el PEPFAR (Plan Operacional en el País 2016)</a:t>
            </a:r>
          </a:p>
          <a:p>
            <a:r>
              <a:rPr dirty="0"/>
              <a:t>Se han suprimido muchos desgloses con el objetivo de simplificar la elaboración de reportes</a:t>
            </a:r>
            <a:endParaRPr lang="es-ES" dirty="0"/>
          </a:p>
        </p:txBody>
      </p:sp>
      <p:sp>
        <p:nvSpPr>
          <p:cNvPr id="3" name="Title 2"/>
          <p:cNvSpPr>
            <a:spLocks noGrp="1"/>
          </p:cNvSpPr>
          <p:nvPr>
            <p:ph type="title"/>
          </p:nvPr>
        </p:nvSpPr>
        <p:spPr>
          <a:xfrm>
            <a:off x="972176" y="1295400"/>
            <a:ext cx="8095624" cy="660400"/>
          </a:xfrm>
        </p:spPr>
        <p:txBody>
          <a:bodyPr/>
          <a:lstStyle/>
          <a:p>
            <a:r>
              <a:rPr dirty="0"/>
              <a:t>Asesoramiento y prueba del VIH (APV) y Circuncisión médica masculina voluntaria (CMMV) </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22</a:t>
            </a:fld>
            <a:endParaRPr lang="es-ES" sz="1400" dirty="0">
              <a:latin typeface="Times" pitchFamily="27" charset="0"/>
            </a:endParaRPr>
          </a:p>
        </p:txBody>
      </p:sp>
    </p:spTree>
    <p:extLst>
      <p:ext uri="{BB962C8B-B14F-4D97-AF65-F5344CB8AC3E}">
        <p14:creationId xmlns:p14="http://schemas.microsoft.com/office/powerpoint/2010/main" val="45966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dirty="0"/>
              <a:t>Diagnóstico de TB</a:t>
            </a:r>
            <a:r>
              <a:rPr lang="en-US" dirty="0">
                <a:latin typeface="+mn-lt"/>
              </a:rPr>
              <a:t> → clientes con un diagnóstico de TB </a:t>
            </a:r>
            <a:r>
              <a:rPr lang="en-US" dirty="0" err="1">
                <a:latin typeface="+mn-lt"/>
              </a:rPr>
              <a:t>confirmado</a:t>
            </a:r>
            <a:r>
              <a:rPr lang="en-US" dirty="0">
                <a:latin typeface="+mn-lt"/>
              </a:rPr>
              <a:t> </a:t>
            </a:r>
            <a:r>
              <a:rPr lang="en-US" dirty="0" err="1">
                <a:latin typeface="+mn-lt"/>
              </a:rPr>
              <a:t>bacteriológicamente</a:t>
            </a:r>
            <a:endParaRPr lang="en-US" dirty="0">
              <a:latin typeface="+mn-lt"/>
            </a:endParaRPr>
          </a:p>
          <a:p>
            <a:endParaRPr lang="es-ES" dirty="0">
              <a:latin typeface="+mn-lt"/>
            </a:endParaRPr>
          </a:p>
          <a:p>
            <a:endParaRPr lang="es-ES" dirty="0">
              <a:latin typeface="+mn-lt"/>
            </a:endParaRPr>
          </a:p>
          <a:p>
            <a:endParaRPr lang="es-ES" dirty="0">
              <a:latin typeface="+mn-lt"/>
            </a:endParaRPr>
          </a:p>
          <a:p>
            <a:endParaRPr lang="en-US" dirty="0">
              <a:latin typeface="+mn-lt"/>
            </a:endParaRPr>
          </a:p>
          <a:p>
            <a:r>
              <a:rPr dirty="0"/>
              <a:t>Los casos registrados de TB ahora incluyen la resistencia a la rifampicina</a:t>
            </a:r>
          </a:p>
          <a:p>
            <a:r>
              <a:rPr dirty="0"/>
              <a:t>Curación de TB — se ha modificado la redacción a fin de reflejar que no estamos registrando solo la TB farmacorresistente</a:t>
            </a:r>
            <a:endParaRPr lang="es-ES" dirty="0"/>
          </a:p>
        </p:txBody>
      </p:sp>
      <p:sp>
        <p:nvSpPr>
          <p:cNvPr id="3" name="Title 2"/>
          <p:cNvSpPr>
            <a:spLocks noGrp="1"/>
          </p:cNvSpPr>
          <p:nvPr>
            <p:ph type="title"/>
          </p:nvPr>
        </p:nvSpPr>
        <p:spPr/>
        <p:txBody>
          <a:bodyPr/>
          <a:lstStyle/>
          <a:p>
            <a:r>
              <a:rPr dirty="0"/>
              <a:t>TB</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23</a:t>
            </a:fld>
            <a:endParaRPr lang="es-ES" sz="1400" dirty="0">
              <a:latin typeface="Times" pitchFamily="27"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200" y="2667000"/>
            <a:ext cx="6629400" cy="1706206"/>
          </a:xfrm>
          <a:prstGeom prst="rect">
            <a:avLst/>
          </a:prstGeom>
        </p:spPr>
      </p:pic>
    </p:spTree>
    <p:extLst>
      <p:ext uri="{BB962C8B-B14F-4D97-AF65-F5344CB8AC3E}">
        <p14:creationId xmlns:p14="http://schemas.microsoft.com/office/powerpoint/2010/main" val="29190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35" y="4495800"/>
            <a:ext cx="5811061" cy="21720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35" y="1651000"/>
            <a:ext cx="3629532" cy="2495898"/>
          </a:xfrm>
          <a:prstGeom prst="rect">
            <a:avLst/>
          </a:prstGeom>
        </p:spPr>
      </p:pic>
    </p:spTree>
    <p:extLst>
      <p:ext uri="{BB962C8B-B14F-4D97-AF65-F5344CB8AC3E}">
        <p14:creationId xmlns:p14="http://schemas.microsoft.com/office/powerpoint/2010/main" val="51705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6824" y="1682376"/>
            <a:ext cx="7493000" cy="4191000"/>
          </a:xfrm>
        </p:spPr>
        <p:txBody>
          <a:bodyPr/>
          <a:lstStyle/>
          <a:p>
            <a:r>
              <a:rPr sz="1800" dirty="0"/>
              <a:t>Se han simplificado las referencias para registrarse en un módulo consolidado </a:t>
            </a:r>
          </a:p>
          <a:p>
            <a:pPr lvl="1"/>
            <a:r>
              <a:rPr sz="1800" dirty="0"/>
              <a:t>Ya no es necesario registrar el área de salud donde se originó la referencia</a:t>
            </a:r>
          </a:p>
          <a:p>
            <a:r>
              <a:rPr sz="1800" dirty="0"/>
              <a:t>El RSS únicamente registra las referencias efectivas </a:t>
            </a:r>
          </a:p>
          <a:p>
            <a:pPr lvl="1"/>
            <a:r>
              <a:rPr sz="1800" dirty="0"/>
              <a:t>Ya no es necesario reportar datos sobre las referencias emitidas</a:t>
            </a:r>
          </a:p>
          <a:p>
            <a:r>
              <a:rPr sz="1800" dirty="0"/>
              <a:t>Se han añadido referencias a muchos servicios adicionales, que incluyen:</a:t>
            </a:r>
          </a:p>
          <a:p>
            <a:pPr lvl="1"/>
            <a:r>
              <a:rPr sz="1800" dirty="0"/>
              <a:t>Atención y tratamiento del VIH</a:t>
            </a:r>
          </a:p>
          <a:p>
            <a:pPr lvl="1"/>
            <a:r>
              <a:rPr sz="1800" dirty="0"/>
              <a:t>Parto a un centro </a:t>
            </a:r>
          </a:p>
          <a:p>
            <a:pPr lvl="1"/>
            <a:r>
              <a:rPr sz="1800" dirty="0"/>
              <a:t>Servicios en materia de Malaria y Supervivencia infantil</a:t>
            </a:r>
            <a:endParaRPr lang="es-ES" sz="1800" dirty="0"/>
          </a:p>
        </p:txBody>
      </p:sp>
      <p:sp>
        <p:nvSpPr>
          <p:cNvPr id="3" name="Title 2"/>
          <p:cNvSpPr>
            <a:spLocks noGrp="1"/>
          </p:cNvSpPr>
          <p:nvPr>
            <p:ph type="title"/>
          </p:nvPr>
        </p:nvSpPr>
        <p:spPr/>
        <p:txBody>
          <a:bodyPr/>
          <a:lstStyle/>
          <a:p>
            <a:r>
              <a:rPr dirty="0"/>
              <a:t>Referencias</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25</a:t>
            </a:fld>
            <a:endParaRPr lang="es-ES" sz="1400" dirty="0">
              <a:latin typeface="Times" pitchFamily="27" charset="0"/>
            </a:endParaRPr>
          </a:p>
        </p:txBody>
      </p:sp>
    </p:spTree>
    <p:extLst>
      <p:ext uri="{BB962C8B-B14F-4D97-AF65-F5344CB8AC3E}">
        <p14:creationId xmlns:p14="http://schemas.microsoft.com/office/powerpoint/2010/main" val="65035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493000" cy="2438400"/>
          </a:xfrm>
        </p:spPr>
        <p:txBody>
          <a:bodyPr/>
          <a:lstStyle/>
          <a:p>
            <a:r>
              <a:rPr lang="es-ES" sz="2000" dirty="0"/>
              <a:t>Se han simplificado las referencias para registrarse en un módulo consolidado </a:t>
            </a:r>
          </a:p>
          <a:p>
            <a:pPr lvl="1"/>
            <a:r>
              <a:rPr lang="es-ES" dirty="0"/>
              <a:t>Ya no es necesario registrar el área de salud donde se originó la referencia</a:t>
            </a:r>
          </a:p>
          <a:p>
            <a:r>
              <a:rPr lang="es-ES" sz="2000" dirty="0"/>
              <a:t>El RSS únicamente registra las referencias efectivas </a:t>
            </a:r>
          </a:p>
          <a:p>
            <a:pPr lvl="1"/>
            <a:r>
              <a:rPr lang="es-ES" dirty="0"/>
              <a:t>Ya no es necesario reportar datos sobre las referencias emitidas</a:t>
            </a:r>
          </a:p>
        </p:txBody>
      </p:sp>
      <p:sp>
        <p:nvSpPr>
          <p:cNvPr id="3" name="Title 2"/>
          <p:cNvSpPr>
            <a:spLocks noGrp="1"/>
          </p:cNvSpPr>
          <p:nvPr>
            <p:ph type="title"/>
          </p:nvPr>
        </p:nvSpPr>
        <p:spPr/>
        <p:txBody>
          <a:bodyPr/>
          <a:lstStyle/>
          <a:p>
            <a:r>
              <a:rPr lang="en-US" dirty="0" err="1"/>
              <a:t>Referencias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262718"/>
            <a:ext cx="7091082" cy="2496985"/>
          </a:xfrm>
          <a:prstGeom prst="rect">
            <a:avLst/>
          </a:prstGeom>
        </p:spPr>
      </p:pic>
    </p:spTree>
    <p:extLst>
      <p:ext uri="{BB962C8B-B14F-4D97-AF65-F5344CB8AC3E}">
        <p14:creationId xmlns:p14="http://schemas.microsoft.com/office/powerpoint/2010/main" val="16741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Referencias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90" y="1651000"/>
            <a:ext cx="6625190" cy="38746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290" y="5703299"/>
            <a:ext cx="5946710" cy="1154701"/>
          </a:xfrm>
          <a:prstGeom prst="rect">
            <a:avLst/>
          </a:prstGeom>
        </p:spPr>
      </p:pic>
    </p:spTree>
    <p:extLst>
      <p:ext uri="{BB962C8B-B14F-4D97-AF65-F5344CB8AC3E}">
        <p14:creationId xmlns:p14="http://schemas.microsoft.com/office/powerpoint/2010/main" val="201964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Referencias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21453"/>
            <a:ext cx="7243750" cy="273349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566240"/>
            <a:ext cx="8268312" cy="2291760"/>
          </a:xfrm>
          <a:prstGeom prst="rect">
            <a:avLst/>
          </a:prstGeom>
        </p:spPr>
      </p:pic>
    </p:spTree>
    <p:extLst>
      <p:ext uri="{BB962C8B-B14F-4D97-AF65-F5344CB8AC3E}">
        <p14:creationId xmlns:p14="http://schemas.microsoft.com/office/powerpoint/2010/main" val="85096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dirty="0"/>
              <a:t>Referencias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32339"/>
            <a:ext cx="6477000" cy="16343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441270"/>
            <a:ext cx="7924800" cy="3416730"/>
          </a:xfrm>
          <a:prstGeom prst="rect">
            <a:avLst/>
          </a:prstGeom>
        </p:spPr>
      </p:pic>
    </p:spTree>
    <p:extLst>
      <p:ext uri="{BB962C8B-B14F-4D97-AF65-F5344CB8AC3E}">
        <p14:creationId xmlns:p14="http://schemas.microsoft.com/office/powerpoint/2010/main" val="95084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90600"/>
            <a:ext cx="7848600" cy="660400"/>
          </a:xfrm>
        </p:spPr>
        <p:txBody>
          <a:bodyPr/>
          <a:lstStyle/>
          <a:p>
            <a:r>
              <a:rPr lang="es-ES" dirty="0"/>
              <a:t>Reporte de Servicios de Salud 2.0</a:t>
            </a:r>
            <a:endParaRPr lang="en-US" dirty="0"/>
          </a:p>
        </p:txBody>
      </p:sp>
      <p:sp>
        <p:nvSpPr>
          <p:cNvPr id="5" name="Content Placeholder 4"/>
          <p:cNvSpPr>
            <a:spLocks noGrp="1"/>
          </p:cNvSpPr>
          <p:nvPr>
            <p:ph idx="1"/>
          </p:nvPr>
        </p:nvSpPr>
        <p:spPr>
          <a:xfrm>
            <a:off x="914400" y="1828800"/>
            <a:ext cx="7493000" cy="1600200"/>
          </a:xfrm>
        </p:spPr>
        <p:txBody>
          <a:bodyPr/>
          <a:lstStyle/>
          <a:p>
            <a:r>
              <a:rPr lang="en-US" dirty="0" err="1"/>
              <a:t>Fecha</a:t>
            </a:r>
            <a:r>
              <a:rPr lang="en-US" dirty="0"/>
              <a:t> de </a:t>
            </a:r>
            <a:r>
              <a:rPr lang="en-US" dirty="0" err="1"/>
              <a:t>lanzamiento</a:t>
            </a:r>
            <a:r>
              <a:rPr lang="en-US" dirty="0"/>
              <a:t>: 1 de </a:t>
            </a:r>
            <a:r>
              <a:rPr lang="en-US" dirty="0" err="1"/>
              <a:t>enero</a:t>
            </a:r>
            <a:r>
              <a:rPr lang="en-US" dirty="0"/>
              <a:t>, 2016</a:t>
            </a:r>
          </a:p>
          <a:p>
            <a:r>
              <a:rPr lang="en-US" dirty="0"/>
              <a:t>Entrada de </a:t>
            </a:r>
            <a:r>
              <a:rPr lang="en-US" dirty="0" err="1"/>
              <a:t>datos</a:t>
            </a:r>
            <a:r>
              <a:rPr lang="en-US" dirty="0"/>
              <a:t> </a:t>
            </a:r>
            <a:r>
              <a:rPr lang="en-US" dirty="0" err="1"/>
              <a:t>retroactiva</a:t>
            </a:r>
            <a:r>
              <a:rPr lang="en-US" dirty="0"/>
              <a:t> para 2016 </a:t>
            </a:r>
            <a:r>
              <a:rPr lang="en-US" b="1" dirty="0">
                <a:solidFill>
                  <a:srgbClr val="FF0000"/>
                </a:solidFill>
              </a:rPr>
              <a:t>s</a:t>
            </a:r>
            <a:r>
              <a:rPr lang="es-ES" b="1" dirty="0" err="1">
                <a:solidFill>
                  <a:srgbClr val="FF0000"/>
                </a:solidFill>
              </a:rPr>
              <a:t>ó</a:t>
            </a:r>
            <a:r>
              <a:rPr lang="en-US" b="1" dirty="0">
                <a:solidFill>
                  <a:srgbClr val="FF0000"/>
                </a:solidFill>
              </a:rPr>
              <a:t>lo el 1-12 de </a:t>
            </a:r>
            <a:r>
              <a:rPr lang="en-US" b="1" dirty="0" err="1">
                <a:solidFill>
                  <a:srgbClr val="FF0000"/>
                </a:solidFill>
              </a:rPr>
              <a:t>enero</a:t>
            </a:r>
            <a:r>
              <a:rPr lang="en-US" dirty="0"/>
              <a:t> (¡</a:t>
            </a:r>
            <a:r>
              <a:rPr lang="en-US" dirty="0" err="1"/>
              <a:t>prepárese</a:t>
            </a:r>
            <a:r>
              <a:rPr lang="en-US" dirty="0"/>
              <a:t>!),</a:t>
            </a:r>
          </a:p>
          <a:p>
            <a:r>
              <a:rPr lang="en-US" sz="2400" dirty="0" err="1"/>
              <a:t>Nuevas</a:t>
            </a:r>
            <a:r>
              <a:rPr lang="en-US" sz="2400" dirty="0"/>
              <a:t> </a:t>
            </a:r>
            <a:r>
              <a:rPr lang="en-US" sz="2400" dirty="0" err="1"/>
              <a:t>reglas</a:t>
            </a:r>
            <a:r>
              <a:rPr lang="en-US" sz="2400" dirty="0"/>
              <a:t> de </a:t>
            </a:r>
            <a:r>
              <a:rPr lang="en-US" sz="2400" dirty="0" err="1"/>
              <a:t>validación</a:t>
            </a:r>
            <a:endParaRPr lang="en-US" sz="2400" dirty="0"/>
          </a:p>
          <a:p>
            <a:r>
              <a:rPr lang="en-US" dirty="0" err="1"/>
              <a:t>Materiales</a:t>
            </a:r>
            <a:r>
              <a:rPr lang="en-US" dirty="0"/>
              <a:t> de </a:t>
            </a:r>
            <a:r>
              <a:rPr lang="en-US" dirty="0" err="1"/>
              <a:t>apoyo</a:t>
            </a:r>
            <a:r>
              <a:rPr lang="en-US" dirty="0"/>
              <a:t> </a:t>
            </a:r>
            <a:r>
              <a:rPr lang="en-US" dirty="0" err="1"/>
              <a:t>disponibles</a:t>
            </a:r>
            <a:r>
              <a:rPr lang="en-US" dirty="0"/>
              <a:t> </a:t>
            </a:r>
            <a:r>
              <a:rPr lang="en-US" dirty="0" err="1">
                <a:solidFill>
                  <a:srgbClr val="EF8615"/>
                </a:solidFill>
                <a:hlinkClick r:id="rId3"/>
              </a:rPr>
              <a:t>aquí</a:t>
            </a:r>
            <a:r>
              <a:rPr lang="en-US" dirty="0"/>
              <a:t>*. </a:t>
            </a:r>
            <a:endParaRPr lang="en-US" sz="2400" dirty="0"/>
          </a:p>
          <a:p>
            <a:endParaRPr lang="en-US" dirty="0"/>
          </a:p>
        </p:txBody>
      </p:sp>
      <p:sp>
        <p:nvSpPr>
          <p:cNvPr id="4" name="TextBox 3"/>
          <p:cNvSpPr txBox="1"/>
          <p:nvPr/>
        </p:nvSpPr>
        <p:spPr>
          <a:xfrm>
            <a:off x="914400" y="4495800"/>
            <a:ext cx="7239000" cy="461665"/>
          </a:xfrm>
          <a:prstGeom prst="rect">
            <a:avLst/>
          </a:prstGeom>
          <a:noFill/>
        </p:spPr>
        <p:txBody>
          <a:bodyPr wrap="square" rtlCol="0">
            <a:spAutoFit/>
          </a:bodyPr>
          <a:lstStyle/>
          <a:p>
            <a:r>
              <a:rPr lang="en-US" dirty="0">
                <a:latin typeface="+mn-lt"/>
              </a:rPr>
              <a:t>* </a:t>
            </a:r>
            <a:r>
              <a:rPr lang="en-US" u="sng" dirty="0">
                <a:latin typeface="+mn-lt"/>
                <a:hlinkClick r:id="rId3"/>
              </a:rPr>
              <a:t>https://helppsi.freshdesk.com/en/support/solutions</a:t>
            </a:r>
            <a:endParaRPr lang="en-US" dirty="0">
              <a:latin typeface="+mn-lt"/>
            </a:endParaRPr>
          </a:p>
        </p:txBody>
      </p:sp>
    </p:spTree>
    <p:extLst>
      <p:ext uri="{BB962C8B-B14F-4D97-AF65-F5344CB8AC3E}">
        <p14:creationId xmlns:p14="http://schemas.microsoft.com/office/powerpoint/2010/main" val="243660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Referencias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68" y="1603829"/>
            <a:ext cx="7466045" cy="338482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09" y="5088300"/>
            <a:ext cx="7120734" cy="1769700"/>
          </a:xfrm>
          <a:prstGeom prst="rect">
            <a:avLst/>
          </a:prstGeom>
        </p:spPr>
      </p:pic>
    </p:spTree>
    <p:extLst>
      <p:ext uri="{BB962C8B-B14F-4D97-AF65-F5344CB8AC3E}">
        <p14:creationId xmlns:p14="http://schemas.microsoft.com/office/powerpoint/2010/main" val="1703405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048000"/>
            <a:ext cx="9144000" cy="762000"/>
          </a:xfrm>
        </p:spPr>
        <p:txBody>
          <a:bodyPr/>
          <a:lstStyle/>
          <a:p>
            <a:r>
              <a:rPr dirty="0"/>
              <a:t>Otros aspectos importantes</a:t>
            </a:r>
          </a:p>
          <a:p>
            <a:endParaRPr lang="es-ES" dirty="0"/>
          </a:p>
        </p:txBody>
      </p:sp>
    </p:spTree>
    <p:extLst>
      <p:ext uri="{BB962C8B-B14F-4D97-AF65-F5344CB8AC3E}">
        <p14:creationId xmlns:p14="http://schemas.microsoft.com/office/powerpoint/2010/main" val="837307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51000"/>
            <a:ext cx="8153400" cy="4368800"/>
          </a:xfrm>
        </p:spPr>
        <p:txBody>
          <a:bodyPr/>
          <a:lstStyle/>
          <a:p>
            <a:r>
              <a:rPr dirty="0"/>
              <a:t>Las reglas de validación notifican al personal encargado del ingreso de datos cuando los números totales no coinciden</a:t>
            </a:r>
          </a:p>
          <a:p>
            <a:r>
              <a:rPr dirty="0"/>
              <a:t>Definiciones de datos/guías de módulos más accesibles</a:t>
            </a:r>
            <a:endParaRPr lang="es-ES" dirty="0"/>
          </a:p>
        </p:txBody>
      </p:sp>
      <p:sp>
        <p:nvSpPr>
          <p:cNvPr id="3" name="Title 2"/>
          <p:cNvSpPr>
            <a:spLocks noGrp="1"/>
          </p:cNvSpPr>
          <p:nvPr>
            <p:ph type="title"/>
          </p:nvPr>
        </p:nvSpPr>
        <p:spPr/>
        <p:txBody>
          <a:bodyPr/>
          <a:lstStyle/>
          <a:p>
            <a:r>
              <a:rPr dirty="0"/>
              <a:t>Otras modificaciones al RSS 2.0</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32</a:t>
            </a:fld>
            <a:endParaRPr lang="es-ES" sz="1400" dirty="0">
              <a:latin typeface="Times" pitchFamily="27"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6920"/>
          <a:stretch/>
        </p:blipFill>
        <p:spPr>
          <a:xfrm>
            <a:off x="762000" y="3217781"/>
            <a:ext cx="6934200" cy="3487819"/>
          </a:xfrm>
          <a:prstGeom prst="rect">
            <a:avLst/>
          </a:prstGeom>
        </p:spPr>
      </p:pic>
    </p:spTree>
    <p:extLst>
      <p:ext uri="{BB962C8B-B14F-4D97-AF65-F5344CB8AC3E}">
        <p14:creationId xmlns:p14="http://schemas.microsoft.com/office/powerpoint/2010/main" val="680786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7" y="4189840"/>
            <a:ext cx="7010400" cy="2278054"/>
          </a:xfrm>
          <a:prstGeom prst="rect">
            <a:avLst/>
          </a:prstGeom>
        </p:spPr>
      </p:pic>
      <p:sp>
        <p:nvSpPr>
          <p:cNvPr id="3" name="Title 2"/>
          <p:cNvSpPr>
            <a:spLocks noGrp="1"/>
          </p:cNvSpPr>
          <p:nvPr>
            <p:ph type="title"/>
          </p:nvPr>
        </p:nvSpPr>
        <p:spPr/>
        <p:txBody>
          <a:bodyPr/>
          <a:lstStyle/>
          <a:p>
            <a:r>
              <a:rPr lang="en-US" dirty="0" err="1"/>
              <a:t>Obtener</a:t>
            </a:r>
            <a:r>
              <a:rPr lang="en-US" dirty="0"/>
              <a:t> </a:t>
            </a:r>
            <a:r>
              <a:rPr lang="en-US" dirty="0" err="1"/>
              <a:t>ayuda</a:t>
            </a:r>
            <a:endParaRPr lang="en-US" dirty="0"/>
          </a:p>
        </p:txBody>
      </p:sp>
      <p:sp>
        <p:nvSpPr>
          <p:cNvPr id="4" name="Slide Number Placeholder 3"/>
          <p:cNvSpPr>
            <a:spLocks noGrp="1"/>
          </p:cNvSpPr>
          <p:nvPr>
            <p:ph type="sldNum" sz="quarter" idx="11"/>
          </p:nvPr>
        </p:nvSpPr>
        <p:spPr/>
        <p:txBody>
          <a:bodyPr/>
          <a:lstStyle/>
          <a:p>
            <a:pPr>
              <a:defRPr/>
            </a:pPr>
            <a:r>
              <a:rPr lang="en-US"/>
              <a:t>page </a:t>
            </a:r>
            <a:fld id="{17665B4A-9771-46C1-B6FE-8AFE328D28BC}" type="slidenum">
              <a:rPr lang="en-US" smtClean="0"/>
              <a:pPr>
                <a:defRPr/>
              </a:pPr>
              <a:t>33</a:t>
            </a:fld>
            <a:endParaRPr lang="en-US" sz="1400" dirty="0">
              <a:latin typeface="Times" pitchFamily="27" charset="0"/>
            </a:endParaRPr>
          </a:p>
        </p:txBody>
      </p:sp>
      <p:cxnSp>
        <p:nvCxnSpPr>
          <p:cNvPr id="10" name="Straight Arrow Connector 9"/>
          <p:cNvCxnSpPr/>
          <p:nvPr/>
        </p:nvCxnSpPr>
        <p:spPr bwMode="auto">
          <a:xfrm>
            <a:off x="4572000" y="2438400"/>
            <a:ext cx="762000" cy="457200"/>
          </a:xfrm>
          <a:prstGeom prst="straightConnector1">
            <a:avLst/>
          </a:prstGeom>
          <a:solidFill>
            <a:schemeClr val="accent1"/>
          </a:solidFill>
          <a:ln w="47625" cap="flat" cmpd="sng" algn="ctr">
            <a:solidFill>
              <a:srgbClr val="FF0000"/>
            </a:solidFill>
            <a:prstDash val="solid"/>
            <a:round/>
            <a:headEnd type="none" w="med" len="med"/>
            <a:tailEnd type="triangle"/>
          </a:ln>
          <a:effectLst/>
        </p:spPr>
      </p:cxnSp>
      <p:pic>
        <p:nvPicPr>
          <p:cNvPr id="6" name="Picture 5"/>
          <p:cNvPicPr>
            <a:picLocks noChangeAspect="1"/>
          </p:cNvPicPr>
          <p:nvPr/>
        </p:nvPicPr>
        <p:blipFill rotWithShape="1">
          <a:blip r:embed="rId3"/>
          <a:srcRect l="44167" t="11302" b="45735"/>
          <a:stretch/>
        </p:blipFill>
        <p:spPr>
          <a:xfrm>
            <a:off x="3810000" y="1524000"/>
            <a:ext cx="5105400" cy="2209800"/>
          </a:xfrm>
          <a:prstGeom prst="rect">
            <a:avLst/>
          </a:prstGeom>
        </p:spPr>
      </p:pic>
      <p:cxnSp>
        <p:nvCxnSpPr>
          <p:cNvPr id="14" name="Straight Arrow Connector 13"/>
          <p:cNvCxnSpPr/>
          <p:nvPr/>
        </p:nvCxnSpPr>
        <p:spPr bwMode="auto">
          <a:xfrm flipH="1">
            <a:off x="4267200" y="5328867"/>
            <a:ext cx="1066800" cy="74352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21477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t>page </a:t>
            </a:r>
            <a:fld id="{17665B4A-9771-46C1-B6FE-8AFE328D28BC}" type="slidenum">
              <a:rPr lang="en-US" smtClean="0"/>
              <a:pPr>
                <a:defRPr/>
              </a:pPr>
              <a:t>34</a:t>
            </a:fld>
            <a:endParaRPr lang="en-US" sz="1400" dirty="0">
              <a:latin typeface="Times" pitchFamily="27" charset="0"/>
            </a:endParaRPr>
          </a:p>
        </p:txBody>
      </p:sp>
      <p:pic>
        <p:nvPicPr>
          <p:cNvPr id="3" name="Picture 2"/>
          <p:cNvPicPr>
            <a:picLocks noChangeAspect="1"/>
          </p:cNvPicPr>
          <p:nvPr/>
        </p:nvPicPr>
        <p:blipFill>
          <a:blip r:embed="rId3"/>
          <a:stretch>
            <a:fillRect/>
          </a:stretch>
        </p:blipFill>
        <p:spPr>
          <a:xfrm>
            <a:off x="944592" y="1019175"/>
            <a:ext cx="6923369" cy="5534025"/>
          </a:xfrm>
          <a:prstGeom prst="rect">
            <a:avLst/>
          </a:prstGeom>
        </p:spPr>
      </p:pic>
      <p:cxnSp>
        <p:nvCxnSpPr>
          <p:cNvPr id="11" name="Straight Connector 10"/>
          <p:cNvCxnSpPr/>
          <p:nvPr/>
        </p:nvCxnSpPr>
        <p:spPr bwMode="auto">
          <a:xfrm>
            <a:off x="3505200" y="3124200"/>
            <a:ext cx="4362761"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1066800" y="3352800"/>
            <a:ext cx="64008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1066800" y="3581400"/>
            <a:ext cx="13716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94015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a:t>page </a:t>
            </a:r>
            <a:fld id="{17665B4A-9771-46C1-B6FE-8AFE328D28BC}" type="slidenum">
              <a:rPr lang="en-US" smtClean="0"/>
              <a:pPr>
                <a:defRPr/>
              </a:pPr>
              <a:t>35</a:t>
            </a:fld>
            <a:endParaRPr lang="en-US" sz="1400" dirty="0">
              <a:latin typeface="Times" pitchFamily="27" charset="0"/>
            </a:endParaRPr>
          </a:p>
        </p:txBody>
      </p:sp>
      <p:pic>
        <p:nvPicPr>
          <p:cNvPr id="6" name="Picture 5"/>
          <p:cNvPicPr>
            <a:picLocks noChangeAspect="1"/>
          </p:cNvPicPr>
          <p:nvPr/>
        </p:nvPicPr>
        <p:blipFill>
          <a:blip r:embed="rId3"/>
          <a:stretch>
            <a:fillRect/>
          </a:stretch>
        </p:blipFill>
        <p:spPr>
          <a:xfrm>
            <a:off x="17362" y="1371600"/>
            <a:ext cx="9144000" cy="3488838"/>
          </a:xfrm>
          <a:prstGeom prst="rect">
            <a:avLst/>
          </a:prstGeom>
        </p:spPr>
      </p:pic>
      <p:cxnSp>
        <p:nvCxnSpPr>
          <p:cNvPr id="8" name="Straight Arrow Connector 7"/>
          <p:cNvCxnSpPr/>
          <p:nvPr/>
        </p:nvCxnSpPr>
        <p:spPr bwMode="auto">
          <a:xfrm>
            <a:off x="7620000" y="1981200"/>
            <a:ext cx="609600" cy="152400"/>
          </a:xfrm>
          <a:prstGeom prst="straightConnector1">
            <a:avLst/>
          </a:prstGeom>
          <a:solidFill>
            <a:schemeClr val="accent1"/>
          </a:solidFill>
          <a:ln w="349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07654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dirty="0"/>
              <a:t>PSI, a través de su red mundial de 60 programa nacionales, se compromete a llegar a </a:t>
            </a:r>
            <a:r>
              <a:rPr b="1" dirty="0"/>
              <a:t>diez millones de persones menores de 25 años</a:t>
            </a:r>
            <a:r>
              <a:rPr dirty="0"/>
              <a:t> con métodos anticonceptivos modernos antes del fin de diciembre de 2020.</a:t>
            </a:r>
          </a:p>
          <a:p>
            <a:endParaRPr lang="es-ES" dirty="0"/>
          </a:p>
          <a:p>
            <a:r>
              <a:rPr dirty="0"/>
              <a:t>Si no se reportan datos relativos a la edad, no podemos contabilizarlo en contra de nuestro compromiso.</a:t>
            </a:r>
            <a:endParaRPr lang="es-ES" dirty="0"/>
          </a:p>
        </p:txBody>
      </p:sp>
      <p:sp>
        <p:nvSpPr>
          <p:cNvPr id="3" name="Title 2"/>
          <p:cNvSpPr>
            <a:spLocks noGrp="1"/>
          </p:cNvSpPr>
          <p:nvPr>
            <p:ph type="title"/>
          </p:nvPr>
        </p:nvSpPr>
        <p:spPr>
          <a:xfrm>
            <a:off x="914400" y="990600"/>
            <a:ext cx="8077200" cy="660400"/>
          </a:xfrm>
        </p:spPr>
        <p:txBody>
          <a:bodyPr/>
          <a:lstStyle/>
          <a:p>
            <a:r>
              <a:rPr dirty="0"/>
              <a:t>El compromiso con los jóvenes de PSI</a:t>
            </a:r>
            <a:endParaRPr lang="es-ES" dirty="0"/>
          </a:p>
        </p:txBody>
      </p:sp>
      <p:sp>
        <p:nvSpPr>
          <p:cNvPr id="4" name="Slide Number Placeholder 3"/>
          <p:cNvSpPr>
            <a:spLocks noGrp="1"/>
          </p:cNvSpPr>
          <p:nvPr>
            <p:ph type="sldNum" sz="quarter" idx="11"/>
          </p:nvPr>
        </p:nvSpPr>
        <p:spPr/>
        <p:txBody>
          <a:bodyPr/>
          <a:lstStyle/>
          <a:p>
            <a:pPr>
              <a:defRPr/>
            </a:pPr>
            <a:r>
              <a:rPr dirty="0"/>
              <a:t>página </a:t>
            </a:r>
            <a:fld id="{17665B4A-9771-46C1-B6FE-8AFE328D28BC}" type="slidenum">
              <a:rPr lang="en-US" smtClean="0"/>
              <a:pPr>
                <a:defRPr/>
              </a:pPr>
              <a:t>36</a:t>
            </a:fld>
            <a:endParaRPr lang="es-ES" sz="1400" dirty="0">
              <a:latin typeface="Times" pitchFamily="27" charset="0"/>
            </a:endParaRPr>
          </a:p>
        </p:txBody>
      </p:sp>
    </p:spTree>
    <p:extLst>
      <p:ext uri="{BB962C8B-B14F-4D97-AF65-F5344CB8AC3E}">
        <p14:creationId xmlns:p14="http://schemas.microsoft.com/office/powerpoint/2010/main" val="870727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bwMode="auto">
          <a:xfrm>
            <a:off x="0" y="1447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EE8616"/>
              </a:buClr>
              <a:buFont typeface="Wingdings" pitchFamily="2" charset="2"/>
              <a:buNone/>
              <a:defRPr sz="4800" b="0" i="0">
                <a:solidFill>
                  <a:schemeClr val="bg1"/>
                </a:solidFill>
                <a:latin typeface="Arial" charset="0"/>
                <a:ea typeface="Arial" charset="0"/>
                <a:cs typeface="Arial" charset="0"/>
              </a:defRPr>
            </a:lvl1pPr>
            <a:lvl2pPr marL="742950" indent="-28575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Clr>
                <a:srgbClr val="EE8616"/>
              </a:buClr>
              <a:buChar char="–"/>
              <a:defRPr sz="2000">
                <a:solidFill>
                  <a:schemeClr val="tx1"/>
                </a:solidFill>
                <a:latin typeface="+mn-lt"/>
                <a:cs typeface="Roboto Thin"/>
              </a:defRPr>
            </a:lvl4pPr>
            <a:lvl5pPr marL="20574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t>HSR 2.0 </a:t>
            </a:r>
          </a:p>
          <a:p>
            <a:endParaRPr lang="en-US" kern="0" dirty="0"/>
          </a:p>
          <a:p>
            <a:r>
              <a:rPr lang="en-US" kern="0" dirty="0"/>
              <a:t>Additional Resources</a:t>
            </a:r>
          </a:p>
        </p:txBody>
      </p:sp>
    </p:spTree>
    <p:extLst>
      <p:ext uri="{BB962C8B-B14F-4D97-AF65-F5344CB8AC3E}">
        <p14:creationId xmlns:p14="http://schemas.microsoft.com/office/powerpoint/2010/main" val="634457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4812"/>
            <a:ext cx="9144000" cy="5259388"/>
          </a:xfrm>
        </p:spPr>
        <p:txBody>
          <a:bodyPr/>
          <a:lstStyle/>
          <a:p>
            <a:r>
              <a:rPr lang="en-US" dirty="0" err="1"/>
              <a:t>Apoyo</a:t>
            </a:r>
            <a:r>
              <a:rPr lang="en-US" dirty="0"/>
              <a:t> Regional</a:t>
            </a:r>
          </a:p>
          <a:p>
            <a:pPr lvl="1"/>
            <a:r>
              <a:rPr lang="en-US" dirty="0"/>
              <a:t>EA: Wycliffe </a:t>
            </a:r>
            <a:r>
              <a:rPr lang="en-US" dirty="0" err="1"/>
              <a:t>Waweru</a:t>
            </a:r>
            <a:r>
              <a:rPr lang="en-US" dirty="0"/>
              <a:t> </a:t>
            </a:r>
            <a:r>
              <a:rPr lang="en-US" dirty="0">
                <a:hlinkClick r:id="rId3"/>
              </a:rPr>
              <a:t>wwaweru@psi.org</a:t>
            </a:r>
            <a:endParaRPr lang="en-US" dirty="0"/>
          </a:p>
          <a:p>
            <a:pPr lvl="1"/>
            <a:r>
              <a:rPr lang="en-US" dirty="0"/>
              <a:t>WCA: Bram Piot </a:t>
            </a:r>
            <a:r>
              <a:rPr lang="en-US" dirty="0">
                <a:hlinkClick r:id="rId3"/>
              </a:rPr>
              <a:t>bpiot@psi.org</a:t>
            </a:r>
            <a:endParaRPr lang="en-US" dirty="0"/>
          </a:p>
          <a:p>
            <a:pPr lvl="1"/>
            <a:r>
              <a:rPr lang="en-US" dirty="0"/>
              <a:t>LAC: Claudia Castellan </a:t>
            </a:r>
            <a:r>
              <a:rPr lang="en-US" u="sng" dirty="0">
                <a:hlinkClick r:id="rId4"/>
              </a:rPr>
              <a:t>ccastellan@pasmo-ca.org</a:t>
            </a:r>
            <a:endParaRPr lang="en-US" u="sng" dirty="0"/>
          </a:p>
          <a:p>
            <a:pPr lvl="1"/>
            <a:r>
              <a:rPr lang="en-US" dirty="0"/>
              <a:t>SA: Noah </a:t>
            </a:r>
            <a:r>
              <a:rPr lang="en-US" dirty="0" err="1"/>
              <a:t>Taruberekera</a:t>
            </a:r>
            <a:r>
              <a:rPr lang="en-US" dirty="0"/>
              <a:t> </a:t>
            </a:r>
            <a:r>
              <a:rPr lang="en-US" u="sng" dirty="0">
                <a:hlinkClick r:id="rId5"/>
              </a:rPr>
              <a:t>ntaruberekera@psi.org</a:t>
            </a:r>
            <a:r>
              <a:rPr lang="en-US" dirty="0"/>
              <a:t> and </a:t>
            </a:r>
            <a:r>
              <a:rPr lang="en-US" dirty="0" err="1"/>
              <a:t>Taurai</a:t>
            </a:r>
            <a:r>
              <a:rPr lang="en-US" dirty="0"/>
              <a:t> </a:t>
            </a:r>
            <a:r>
              <a:rPr lang="en-US" dirty="0" err="1"/>
              <a:t>Kambeu</a:t>
            </a:r>
            <a:r>
              <a:rPr lang="en-US" dirty="0"/>
              <a:t> </a:t>
            </a:r>
            <a:r>
              <a:rPr lang="en-US" u="sng" dirty="0">
                <a:hlinkClick r:id="rId6"/>
              </a:rPr>
              <a:t>tkambeu@psi.org.zw</a:t>
            </a:r>
            <a:endParaRPr lang="en-US" dirty="0"/>
          </a:p>
          <a:p>
            <a:pPr lvl="1"/>
            <a:r>
              <a:rPr lang="en-US" dirty="0"/>
              <a:t>EAA: </a:t>
            </a:r>
            <a:r>
              <a:rPr lang="en-US" dirty="0" err="1"/>
              <a:t>Glaister</a:t>
            </a:r>
            <a:r>
              <a:rPr lang="en-US" dirty="0"/>
              <a:t> Leslie </a:t>
            </a:r>
            <a:r>
              <a:rPr lang="en-US" dirty="0">
                <a:hlinkClick r:id="rId7"/>
              </a:rPr>
              <a:t>gleslie@psi.org</a:t>
            </a:r>
            <a:endParaRPr lang="en-US" dirty="0"/>
          </a:p>
          <a:p>
            <a:r>
              <a:rPr lang="en-US" dirty="0" err="1"/>
              <a:t>Apoyo</a:t>
            </a:r>
            <a:r>
              <a:rPr lang="en-US" dirty="0"/>
              <a:t> global</a:t>
            </a:r>
          </a:p>
          <a:p>
            <a:pPr lvl="1"/>
            <a:r>
              <a:rPr lang="en-US" dirty="0"/>
              <a:t>RH &amp; HIV: Colleen Oakes </a:t>
            </a:r>
            <a:r>
              <a:rPr lang="en-US" dirty="0">
                <a:hlinkClick r:id="rId8"/>
              </a:rPr>
              <a:t>coakes@psi.org</a:t>
            </a:r>
            <a:endParaRPr lang="en-US" dirty="0"/>
          </a:p>
          <a:p>
            <a:pPr lvl="1"/>
            <a:r>
              <a:rPr lang="en-US" dirty="0"/>
              <a:t>Malaria and Child Survival: Cristina Lussiana </a:t>
            </a:r>
            <a:r>
              <a:rPr lang="en-US" dirty="0">
                <a:hlinkClick r:id="rId9"/>
              </a:rPr>
              <a:t>clussiana@psi.org</a:t>
            </a:r>
            <a:endParaRPr lang="en-US" dirty="0"/>
          </a:p>
          <a:p>
            <a:pPr lvl="1"/>
            <a:r>
              <a:rPr lang="en-US" dirty="0"/>
              <a:t>Metrics Data Analyst: </a:t>
            </a:r>
            <a:r>
              <a:rPr lang="en-US" dirty="0" err="1"/>
              <a:t>Lek</a:t>
            </a:r>
            <a:r>
              <a:rPr lang="en-US" dirty="0"/>
              <a:t> </a:t>
            </a:r>
            <a:r>
              <a:rPr lang="en-US" dirty="0" err="1"/>
              <a:t>Ngambkitpaiboon</a:t>
            </a:r>
            <a:r>
              <a:rPr lang="en-US" dirty="0"/>
              <a:t> </a:t>
            </a:r>
            <a:r>
              <a:rPr lang="en-US" dirty="0">
                <a:hlinkClick r:id="rId10"/>
              </a:rPr>
              <a:t>lngamkitpaiboon@psi.org</a:t>
            </a:r>
            <a:endParaRPr lang="en-US" dirty="0"/>
          </a:p>
          <a:p>
            <a:r>
              <a:rPr lang="en-US" dirty="0" err="1"/>
              <a:t>Apoyo</a:t>
            </a:r>
            <a:r>
              <a:rPr lang="en-US" dirty="0"/>
              <a:t> </a:t>
            </a:r>
            <a:r>
              <a:rPr lang="en-US" dirty="0" err="1"/>
              <a:t>por</a:t>
            </a:r>
            <a:r>
              <a:rPr lang="en-US" dirty="0"/>
              <a:t> internet</a:t>
            </a:r>
          </a:p>
          <a:p>
            <a:pPr lvl="1"/>
            <a:r>
              <a:rPr lang="en-US" u="sng" dirty="0">
                <a:hlinkClick r:id="rId11"/>
              </a:rPr>
              <a:t>HSR Knowledge Base</a:t>
            </a:r>
            <a:endParaRPr lang="en-US" dirty="0"/>
          </a:p>
          <a:p>
            <a:endParaRPr lang="en-US" dirty="0"/>
          </a:p>
          <a:p>
            <a:pPr lvl="1"/>
            <a:endParaRPr lang="en-US" dirty="0"/>
          </a:p>
        </p:txBody>
      </p:sp>
      <p:sp>
        <p:nvSpPr>
          <p:cNvPr id="3" name="Title 2"/>
          <p:cNvSpPr>
            <a:spLocks noGrp="1"/>
          </p:cNvSpPr>
          <p:nvPr>
            <p:ph type="title"/>
          </p:nvPr>
        </p:nvSpPr>
        <p:spPr/>
        <p:txBody>
          <a:bodyPr/>
          <a:lstStyle/>
          <a:p>
            <a:r>
              <a:rPr lang="en-US" dirty="0"/>
              <a:t>HSR Resources</a:t>
            </a:r>
          </a:p>
        </p:txBody>
      </p:sp>
    </p:spTree>
    <p:extLst>
      <p:ext uri="{BB962C8B-B14F-4D97-AF65-F5344CB8AC3E}">
        <p14:creationId xmlns:p14="http://schemas.microsoft.com/office/powerpoint/2010/main" val="1062642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28475"/>
            <a:ext cx="8915400" cy="5192713"/>
          </a:xfrm>
        </p:spPr>
        <p:txBody>
          <a:bodyPr/>
          <a:lstStyle/>
          <a:p>
            <a:r>
              <a:rPr lang="es-ES" sz="2000" dirty="0"/>
              <a:t>Los países revisarán las tablas de entrada de datos de HSR 2.0</a:t>
            </a:r>
          </a:p>
          <a:p>
            <a:pPr lvl="1"/>
            <a:r>
              <a:rPr lang="es-ES" sz="1800" dirty="0"/>
              <a:t>Enviar preguntas clarificadoras a </a:t>
            </a:r>
            <a:r>
              <a:rPr lang="es-ES" sz="1800" dirty="0" err="1"/>
              <a:t>Colleen</a:t>
            </a:r>
            <a:r>
              <a:rPr lang="es-ES" sz="1800" dirty="0"/>
              <a:t> y Cristina</a:t>
            </a:r>
            <a:endParaRPr lang="en-US" sz="900" dirty="0"/>
          </a:p>
          <a:p>
            <a:r>
              <a:rPr lang="es-ES" sz="2000" dirty="0" err="1"/>
              <a:t>Comenza</a:t>
            </a:r>
            <a:r>
              <a:rPr lang="es-ES" sz="2000" dirty="0"/>
              <a:t> a compilar los datos que deben ingresarse en enero de 2017</a:t>
            </a:r>
          </a:p>
          <a:p>
            <a:pPr lvl="1"/>
            <a:r>
              <a:rPr lang="es-ES" sz="1800" dirty="0"/>
              <a:t>Prepara los datos de diciembre de 2016 para las áreas de salud que los países ya están reportando</a:t>
            </a:r>
          </a:p>
          <a:p>
            <a:pPr lvl="1"/>
            <a:r>
              <a:rPr lang="es-ES" sz="1800" dirty="0"/>
              <a:t>Prepara los datos de enero a diciembre de 2016 para los nuevos módulos y servicios del área de salud (especialmente la malaria y la supervivencia infantil) Preguntas? Pregunta a Cristina</a:t>
            </a:r>
          </a:p>
          <a:p>
            <a:r>
              <a:rPr lang="es-ES" sz="2000" dirty="0"/>
              <a:t>PSI / W llegará a los países para obtener los formularios de datos de la planificación familiar</a:t>
            </a:r>
          </a:p>
          <a:p>
            <a:pPr lvl="1"/>
            <a:r>
              <a:rPr lang="es-ES" sz="1800" dirty="0"/>
              <a:t>Trata de entender qué datos los países ya están recopilando en los usuarios que han pasado por primera vez / caducados y pueden revisar la definición de "adoptantes"</a:t>
            </a:r>
            <a:r>
              <a:rPr lang="en-US" sz="1800" dirty="0"/>
              <a:t>”</a:t>
            </a:r>
          </a:p>
        </p:txBody>
      </p:sp>
      <p:sp>
        <p:nvSpPr>
          <p:cNvPr id="3" name="Title 2"/>
          <p:cNvSpPr>
            <a:spLocks noGrp="1"/>
          </p:cNvSpPr>
          <p:nvPr>
            <p:ph type="title"/>
          </p:nvPr>
        </p:nvSpPr>
        <p:spPr/>
        <p:txBody>
          <a:bodyPr/>
          <a:lstStyle/>
          <a:p>
            <a:r>
              <a:rPr lang="es-ES" dirty="0"/>
              <a:t>Próximos pasos</a:t>
            </a:r>
            <a:endParaRPr lang="en-US" dirty="0"/>
          </a:p>
        </p:txBody>
      </p:sp>
    </p:spTree>
    <p:extLst>
      <p:ext uri="{BB962C8B-B14F-4D97-AF65-F5344CB8AC3E}">
        <p14:creationId xmlns:p14="http://schemas.microsoft.com/office/powerpoint/2010/main" val="202232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bwMode="auto">
          <a:xfrm>
            <a:off x="0" y="1447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EE8616"/>
              </a:buClr>
              <a:buFont typeface="Wingdings" pitchFamily="2" charset="2"/>
              <a:buNone/>
              <a:defRPr sz="4800" b="0" i="0">
                <a:solidFill>
                  <a:schemeClr val="bg1"/>
                </a:solidFill>
                <a:latin typeface="Arial" charset="0"/>
                <a:ea typeface="Arial" charset="0"/>
                <a:cs typeface="Arial" charset="0"/>
              </a:defRPr>
            </a:lvl1pPr>
            <a:lvl2pPr marL="742950" indent="-28575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2pPr>
            <a:lvl3pPr marL="11430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3pPr>
            <a:lvl4pPr marL="1600200" indent="-228600" algn="l" rtl="0" eaLnBrk="1" fontAlgn="base" hangingPunct="1">
              <a:spcBef>
                <a:spcPct val="20000"/>
              </a:spcBef>
              <a:spcAft>
                <a:spcPct val="0"/>
              </a:spcAft>
              <a:buClr>
                <a:srgbClr val="EE8616"/>
              </a:buClr>
              <a:buChar char="–"/>
              <a:defRPr sz="2000">
                <a:solidFill>
                  <a:schemeClr val="tx1"/>
                </a:solidFill>
                <a:latin typeface="+mn-lt"/>
                <a:cs typeface="Roboto Thin"/>
              </a:defRPr>
            </a:lvl4pPr>
            <a:lvl5pPr marL="2057400" indent="-228600" algn="l" rtl="0" eaLnBrk="1" fontAlgn="base" hangingPunct="1">
              <a:spcBef>
                <a:spcPct val="20000"/>
              </a:spcBef>
              <a:spcAft>
                <a:spcPct val="0"/>
              </a:spcAft>
              <a:buClr>
                <a:srgbClr val="EE8616"/>
              </a:buClr>
              <a:buChar char="»"/>
              <a:defRPr sz="2000">
                <a:solidFill>
                  <a:schemeClr val="tx1"/>
                </a:solidFill>
                <a:latin typeface="Arial" charset="0"/>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kern="0" dirty="0"/>
              <a:t>Malaria y Supervivencia infantil</a:t>
            </a:r>
          </a:p>
          <a:p>
            <a:endParaRPr lang="es-ES" kern="0" dirty="0"/>
          </a:p>
          <a:p>
            <a:r>
              <a:rPr lang="en-US" kern="0" dirty="0"/>
              <a:t> ¿Qué novedades se han añadido?</a:t>
            </a:r>
            <a:endParaRPr lang="es-ES" kern="0" dirty="0"/>
          </a:p>
        </p:txBody>
      </p:sp>
    </p:spTree>
    <p:extLst>
      <p:ext uri="{BB962C8B-B14F-4D97-AF65-F5344CB8AC3E}">
        <p14:creationId xmlns:p14="http://schemas.microsoft.com/office/powerpoint/2010/main" val="183282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70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90600"/>
            <a:ext cx="7848600" cy="660400"/>
          </a:xfrm>
        </p:spPr>
        <p:txBody>
          <a:bodyPr/>
          <a:lstStyle/>
          <a:p>
            <a:r>
              <a:rPr dirty="0"/>
              <a:t>Servicios de Malaria y Supervivencia infantil</a:t>
            </a:r>
            <a:endParaRPr lang="es-ES" dirty="0"/>
          </a:p>
        </p:txBody>
      </p:sp>
      <p:sp>
        <p:nvSpPr>
          <p:cNvPr id="5" name="Content Placeholder 4"/>
          <p:cNvSpPr>
            <a:spLocks noGrp="1"/>
          </p:cNvSpPr>
          <p:nvPr>
            <p:ph idx="1"/>
          </p:nvPr>
        </p:nvSpPr>
        <p:spPr>
          <a:xfrm>
            <a:off x="914400" y="1828800"/>
            <a:ext cx="7848600" cy="4191000"/>
          </a:xfrm>
        </p:spPr>
        <p:txBody>
          <a:bodyPr/>
          <a:lstStyle/>
          <a:p>
            <a:r>
              <a:rPr lang="en-US" sz="2000" dirty="0"/>
              <a:t>Manejo integrado de casos</a:t>
            </a:r>
          </a:p>
          <a:p>
            <a:r>
              <a:rPr lang="en-US" sz="2000" dirty="0"/>
              <a:t>Malaria</a:t>
            </a:r>
          </a:p>
          <a:p>
            <a:r>
              <a:rPr lang="en-US" sz="2000" dirty="0"/>
              <a:t>Salud materna y neonatal</a:t>
            </a:r>
          </a:p>
          <a:p>
            <a:r>
              <a:rPr lang="en-US" sz="2000" dirty="0"/>
              <a:t>Agua, saneamiento e higiene (WASH)</a:t>
            </a:r>
          </a:p>
          <a:p>
            <a:endParaRPr lang="es-ES" sz="2000" dirty="0"/>
          </a:p>
          <a:p>
            <a:pPr marL="0" indent="0">
              <a:buNone/>
            </a:pPr>
            <a:r>
              <a:rPr lang="en-US" sz="2000" dirty="0"/>
              <a:t>Desglose según:</a:t>
            </a:r>
          </a:p>
          <a:p>
            <a:pPr>
              <a:buFont typeface="Wingdings" charset="2"/>
              <a:buChar char="§"/>
            </a:pPr>
            <a:r>
              <a:rPr lang="en-US" sz="2000" dirty="0"/>
              <a:t>Canal de prestación del servicio (CPS)</a:t>
            </a:r>
          </a:p>
          <a:p>
            <a:pPr lvl="1">
              <a:buFont typeface="Wingdings" charset="2"/>
              <a:buChar char="§"/>
            </a:pPr>
            <a:r>
              <a:rPr lang="en-US" sz="1700" dirty="0"/>
              <a:t>Establecimiento franquiciado, Socio en la prestación de servicios, Prestación directa de servicios por PSI</a:t>
            </a:r>
          </a:p>
          <a:p>
            <a:pPr>
              <a:buFont typeface="Wingdings" charset="2"/>
              <a:buChar char="§"/>
            </a:pPr>
            <a:r>
              <a:rPr lang="en-US" sz="2000" dirty="0"/>
              <a:t>Origen del producto</a:t>
            </a:r>
          </a:p>
          <a:p>
            <a:pPr lvl="1">
              <a:buFont typeface="Wingdings" charset="2"/>
              <a:buChar char="§"/>
            </a:pPr>
            <a:r>
              <a:rPr lang="en-US" sz="1700" dirty="0"/>
              <a:t>Producto PSI, producto ajeno a PSI, producto de origen desconocido </a:t>
            </a:r>
          </a:p>
          <a:p>
            <a:pPr>
              <a:buFont typeface="Wingdings" charset="2"/>
              <a:buChar char="§"/>
            </a:pPr>
            <a:r>
              <a:rPr lang="en-US" sz="2000" dirty="0"/>
              <a:t>Grupo etario</a:t>
            </a:r>
          </a:p>
          <a:p>
            <a:pPr lvl="1">
              <a:buFont typeface="Wingdings" charset="2"/>
              <a:buChar char="§"/>
            </a:pPr>
            <a:r>
              <a:rPr lang="en-US" sz="1700" dirty="0"/>
              <a:t>De 0 a 5 años, mayores de 5 años</a:t>
            </a:r>
          </a:p>
          <a:p>
            <a:pPr>
              <a:buFont typeface="Wingdings" charset="2"/>
              <a:buChar char="§"/>
            </a:pPr>
            <a:endParaRPr lang="es-ES" sz="2000" dirty="0"/>
          </a:p>
          <a:p>
            <a:pPr lvl="1">
              <a:buFont typeface="Wingdings" charset="2"/>
              <a:buChar char="§"/>
            </a:pPr>
            <a:endParaRPr lang="es-ES" dirty="0"/>
          </a:p>
          <a:p>
            <a:endParaRPr lang="es-ES" sz="2000" dirty="0"/>
          </a:p>
        </p:txBody>
      </p:sp>
    </p:spTree>
    <p:extLst>
      <p:ext uri="{BB962C8B-B14F-4D97-AF65-F5344CB8AC3E}">
        <p14:creationId xmlns:p14="http://schemas.microsoft.com/office/powerpoint/2010/main" val="183253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Manejo</a:t>
            </a:r>
            <a:r>
              <a:rPr lang="en-US" dirty="0"/>
              <a:t> </a:t>
            </a:r>
            <a:r>
              <a:rPr lang="en-US" dirty="0" err="1"/>
              <a:t>integrado</a:t>
            </a:r>
            <a:r>
              <a:rPr lang="en-US" dirty="0"/>
              <a:t> de </a:t>
            </a:r>
            <a:r>
              <a:rPr lang="en-US" dirty="0" err="1"/>
              <a:t>casos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9524"/>
            <a:ext cx="9144000" cy="3618951"/>
          </a:xfrm>
          <a:prstGeom prst="rect">
            <a:avLst/>
          </a:prstGeom>
        </p:spPr>
      </p:pic>
    </p:spTree>
    <p:extLst>
      <p:ext uri="{BB962C8B-B14F-4D97-AF65-F5344CB8AC3E}">
        <p14:creationId xmlns:p14="http://schemas.microsoft.com/office/powerpoint/2010/main" val="376466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Malaria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44000" cy="3716399"/>
          </a:xfrm>
          <a:prstGeom prst="rect">
            <a:avLst/>
          </a:prstGeom>
        </p:spPr>
      </p:pic>
    </p:spTree>
    <p:extLst>
      <p:ext uri="{BB962C8B-B14F-4D97-AF65-F5344CB8AC3E}">
        <p14:creationId xmlns:p14="http://schemas.microsoft.com/office/powerpoint/2010/main" val="4201677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Malaria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88" y="1616419"/>
            <a:ext cx="6919511" cy="40810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89" y="5791200"/>
            <a:ext cx="3642911" cy="907619"/>
          </a:xfrm>
          <a:prstGeom prst="rect">
            <a:avLst/>
          </a:prstGeom>
        </p:spPr>
      </p:pic>
    </p:spTree>
    <p:extLst>
      <p:ext uri="{BB962C8B-B14F-4D97-AF65-F5344CB8AC3E}">
        <p14:creationId xmlns:p14="http://schemas.microsoft.com/office/powerpoint/2010/main" val="94238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762000"/>
            <a:ext cx="7315200" cy="660400"/>
          </a:xfrm>
        </p:spPr>
        <p:txBody>
          <a:bodyPr/>
          <a:lstStyle/>
          <a:p>
            <a:r>
              <a:rPr lang="en-US" dirty="0" err="1"/>
              <a:t>Salud</a:t>
            </a:r>
            <a:r>
              <a:rPr lang="en-US" dirty="0"/>
              <a:t> </a:t>
            </a:r>
            <a:r>
              <a:rPr lang="en-US" dirty="0" err="1"/>
              <a:t>Materna</a:t>
            </a:r>
            <a:r>
              <a:rPr lang="en-US" dirty="0"/>
              <a:t> y Neonatal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95400"/>
            <a:ext cx="6705600" cy="44031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99" y="5748153"/>
            <a:ext cx="5108154" cy="967532"/>
          </a:xfrm>
          <a:prstGeom prst="rect">
            <a:avLst/>
          </a:prstGeom>
        </p:spPr>
      </p:pic>
    </p:spTree>
    <p:extLst>
      <p:ext uri="{BB962C8B-B14F-4D97-AF65-F5344CB8AC3E}">
        <p14:creationId xmlns:p14="http://schemas.microsoft.com/office/powerpoint/2010/main" val="273455239"/>
      </p:ext>
    </p:extLst>
  </p:cSld>
  <p:clrMapOvr>
    <a:masterClrMapping/>
  </p:clrMapOvr>
</p:sld>
</file>

<file path=ppt/theme/theme1.xml><?xml version="1.0" encoding="utf-8"?>
<a:theme xmlns:a="http://schemas.openxmlformats.org/drawingml/2006/main" name="PSI THEME">
  <a:themeElements>
    <a:clrScheme name="Custom 2">
      <a:dk1>
        <a:srgbClr val="000000"/>
      </a:dk1>
      <a:lt1>
        <a:srgbClr val="FFFFFF"/>
      </a:lt1>
      <a:dk2>
        <a:srgbClr val="000000"/>
      </a:dk2>
      <a:lt2>
        <a:srgbClr val="808080"/>
      </a:lt2>
      <a:accent1>
        <a:srgbClr val="EE8616"/>
      </a:accent1>
      <a:accent2>
        <a:srgbClr val="00B5E1"/>
      </a:accent2>
      <a:accent3>
        <a:srgbClr val="78A741"/>
      </a:accent3>
      <a:accent4>
        <a:srgbClr val="B4D23D"/>
      </a:accent4>
      <a:accent5>
        <a:srgbClr val="FEFFFF"/>
      </a:accent5>
      <a:accent6>
        <a:srgbClr val="BFBFBF"/>
      </a:accent6>
      <a:hlink>
        <a:srgbClr val="EE8616"/>
      </a:hlink>
      <a:folHlink>
        <a:srgbClr val="BFBF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27"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6697BB5DE7D144A58A3818D635E700" ma:contentTypeVersion="2" ma:contentTypeDescription="Create a new document." ma:contentTypeScope="" ma:versionID="30d6a5839c978c003fa4b0b4af64363b">
  <xsd:schema xmlns:xsd="http://www.w3.org/2001/XMLSchema" xmlns:xs="http://www.w3.org/2001/XMLSchema" xmlns:p="http://schemas.microsoft.com/office/2006/metadata/properties" xmlns:ns2="11f27fc7-3121-4288-9ec2-4bf067ea9b07" targetNamespace="http://schemas.microsoft.com/office/2006/metadata/properties" ma:root="true" ma:fieldsID="60224ca7b5fe5f9e418ab1e3d3a85b9c" ns2:_="">
    <xsd:import namespace="11f27fc7-3121-4288-9ec2-4bf067ea9b07"/>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27fc7-3121-4288-9ec2-4bf067ea9b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F94584-EA19-49E9-BC73-474A67EFA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27fc7-3121-4288-9ec2-4bf067ea9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73FCF5-F8FD-42EE-9127-FCA32F2DE9BB}">
  <ds:schemaRefs>
    <ds:schemaRef ds:uri="http://www.w3.org/XML/1998/namespace"/>
    <ds:schemaRef ds:uri="http://purl.org/dc/dcmitype/"/>
    <ds:schemaRef ds:uri="http://purl.org/dc/elements/1.1/"/>
    <ds:schemaRef ds:uri="http://schemas.openxmlformats.org/package/2006/metadata/core-properties"/>
    <ds:schemaRef ds:uri="11f27fc7-3121-4288-9ec2-4bf067ea9b07"/>
    <ds:schemaRef ds:uri="http://purl.org/dc/terms/"/>
    <ds:schemaRef ds:uri="http://schemas.microsoft.com/office/2006/documentManagement/typ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F53575-07DB-40D2-83AF-86112380B2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3942</TotalTime>
  <Words>4644</Words>
  <Application>Microsoft Office PowerPoint</Application>
  <PresentationFormat>On-screen Show (4:3)</PresentationFormat>
  <Paragraphs>407</Paragraphs>
  <Slides>40</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Narrow</vt:lpstr>
      <vt:lpstr>Calibri</vt:lpstr>
      <vt:lpstr>Montserrat-Regular</vt:lpstr>
      <vt:lpstr>Roboto Thin</vt:lpstr>
      <vt:lpstr>Times</vt:lpstr>
      <vt:lpstr>Wingdings</vt:lpstr>
      <vt:lpstr>PSI THEME</vt:lpstr>
      <vt:lpstr>RSS 2.0: Un RSS más sencillo e inteligente</vt:lpstr>
      <vt:lpstr>Reporte de Servicios de Salud 2.0</vt:lpstr>
      <vt:lpstr>Reporte de Servicios de Salud 2.0</vt:lpstr>
      <vt:lpstr>PowerPoint Presentation</vt:lpstr>
      <vt:lpstr>Servicios de Malaria y Supervivencia infantil</vt:lpstr>
      <vt:lpstr>Manejo integrado de casos</vt:lpstr>
      <vt:lpstr>Malaria</vt:lpstr>
      <vt:lpstr>Malaria</vt:lpstr>
      <vt:lpstr>Salud Materna y Neonatal</vt:lpstr>
      <vt:lpstr>Salud materna y neonatal</vt:lpstr>
      <vt:lpstr>WASH Module added</vt:lpstr>
      <vt:lpstr>PowerPoint Presentation</vt:lpstr>
      <vt:lpstr>Cambio en la definición sobre el tipo de usuario de anticonceptivos</vt:lpstr>
      <vt:lpstr>Modificaciones en el módulo sobre Anticoncepción</vt:lpstr>
      <vt:lpstr>Anticoncepción</vt:lpstr>
      <vt:lpstr>Aborto seguro</vt:lpstr>
      <vt:lpstr>Ampliación del módulo sobre Enfermedades no transmisibles</vt:lpstr>
      <vt:lpstr>Enfermedades no transmisibles</vt:lpstr>
      <vt:lpstr>Enfermedades no transmisibles</vt:lpstr>
      <vt:lpstr>Terapia antirretroviral (TARV) y profilaxis preexposición (PPrE)</vt:lpstr>
      <vt:lpstr>Asesoramiento y prueba del VIH (APV) y Circuncisión médica masculina voluntaria (CMMV) </vt:lpstr>
      <vt:lpstr>Asesoramiento y prueba del VIH (APV) y Circuncisión médica masculina voluntaria (CMMV) </vt:lpstr>
      <vt:lpstr>TB</vt:lpstr>
      <vt:lpstr>ITS</vt:lpstr>
      <vt:lpstr>Referencias</vt:lpstr>
      <vt:lpstr>Referencias</vt:lpstr>
      <vt:lpstr>Referencias</vt:lpstr>
      <vt:lpstr>Referencias</vt:lpstr>
      <vt:lpstr>Referencias</vt:lpstr>
      <vt:lpstr>Referencias</vt:lpstr>
      <vt:lpstr>PowerPoint Presentation</vt:lpstr>
      <vt:lpstr>Otras modificaciones al RSS 2.0</vt:lpstr>
      <vt:lpstr>Obtener ayuda</vt:lpstr>
      <vt:lpstr>PowerPoint Presentation</vt:lpstr>
      <vt:lpstr>PowerPoint Presentation</vt:lpstr>
      <vt:lpstr>El compromiso con los jóvenes de PSI</vt:lpstr>
      <vt:lpstr>PowerPoint Presentation</vt:lpstr>
      <vt:lpstr>HSR Resources</vt:lpstr>
      <vt:lpstr>Próximos pasos</vt:lpstr>
      <vt:lpstr>PowerPoint Presentation</vt:lpstr>
    </vt:vector>
  </TitlesOfParts>
  <Company>5䖶蓕뫤卌䐸뿿젰Ā䀀蓖ኌ뿿졄뿿젰_x000f_苴</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Jules Allen</dc:creator>
  <cp:lastModifiedBy>Elizabeth Lacroix</cp:lastModifiedBy>
  <cp:revision>311</cp:revision>
  <dcterms:created xsi:type="dcterms:W3CDTF">2009-03-24T15:06:49Z</dcterms:created>
  <dcterms:modified xsi:type="dcterms:W3CDTF">2016-11-29T02:12:05Z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0x010100A26697BB5DE7D144A58A3818D635E700</vt:lpwstr>
  </property>
</Properties>
</file>